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18"/>
  </p:notesMasterIdLst>
  <p:sldIdLst>
    <p:sldId id="256" r:id="rId2"/>
    <p:sldId id="257" r:id="rId3"/>
    <p:sldId id="264" r:id="rId4"/>
    <p:sldId id="260" r:id="rId5"/>
    <p:sldId id="259" r:id="rId6"/>
    <p:sldId id="261" r:id="rId7"/>
    <p:sldId id="262" r:id="rId8"/>
    <p:sldId id="265" r:id="rId9"/>
    <p:sldId id="270" r:id="rId10"/>
    <p:sldId id="272" r:id="rId11"/>
    <p:sldId id="271" r:id="rId12"/>
    <p:sldId id="273" r:id="rId13"/>
    <p:sldId id="274" r:id="rId14"/>
    <p:sldId id="275" r:id="rId15"/>
    <p:sldId id="276" r:id="rId16"/>
    <p:sldId id="277"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75B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54" autoAdjust="0"/>
    <p:restoredTop sz="96357" autoAdjust="0"/>
  </p:normalViewPr>
  <p:slideViewPr>
    <p:cSldViewPr snapToGrid="0" snapToObjects="1">
      <p:cViewPr varScale="1">
        <p:scale>
          <a:sx n="115" d="100"/>
          <a:sy n="115" d="100"/>
        </p:scale>
        <p:origin x="212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8" Type="http://schemas.openxmlformats.org/officeDocument/2006/relationships/hyperlink" Target="https://www.gov.wales/welsh-public-sector-carbon-emissions-2023-net-zero-report" TargetMode="External"/><Relationship Id="rId3" Type="http://schemas.openxmlformats.org/officeDocument/2006/relationships/hyperlink" Target="https://www.denbighshire.gov.uk/en/your-council/strategies-plans-and-policies/strategies/climate-and-ecological-change-strategy.aspx#:~:text=Denbighshire%20County%20Council%20declared%20a,Ecologically%20Positive%20Council" TargetMode="External"/><Relationship Id="rId7" Type="http://schemas.openxmlformats.org/officeDocument/2006/relationships/hyperlink" Target="https://www.carbontrust.com/value-chain-and-supply-chain-sustainability-0" TargetMode="External"/><Relationship Id="rId2" Type="http://schemas.openxmlformats.org/officeDocument/2006/relationships/hyperlink" Target="https://www.futuregenerations.wales/about-us/future-generations-act/" TargetMode="External"/><Relationship Id="rId1" Type="http://schemas.openxmlformats.org/officeDocument/2006/relationships/hyperlink" Target="https://www.gov.wales/welsh-government-net-zero-strategic-plan" TargetMode="External"/><Relationship Id="rId6" Type="http://schemas.openxmlformats.org/officeDocument/2006/relationships/hyperlink" Target="https://www.flintshire.gov.uk/en/PDFFiles/Climate-Change/Climate-Change-Strategy-2022-2030.pdf" TargetMode="External"/><Relationship Id="rId5" Type="http://schemas.openxmlformats.org/officeDocument/2006/relationships/hyperlink" Target="https://www.legislation.gov.uk/ukpga/2023/54/contents/enacted" TargetMode="External"/><Relationship Id="rId4" Type="http://schemas.openxmlformats.org/officeDocument/2006/relationships/hyperlink" Target="https://www.gov.wales/social-partnership-and-public-procurement-wales-act" TargetMode="External"/></Relationships>
</file>

<file path=ppt/diagrams/_rels/data2.xml.rels><?xml version="1.0" encoding="UTF-8" standalone="yes"?>
<Relationships xmlns="http://schemas.openxmlformats.org/package/2006/relationships"><Relationship Id="rId1" Type="http://schemas.openxmlformats.org/officeDocument/2006/relationships/hyperlink" Target="https://www.eventbrite.co.uk/e/ppn-0621-carbon-reduction-plan-creation-and-training-tickets-224041864247?aff=ebdsoporgprofile" TargetMode="External"/></Relationships>
</file>

<file path=ppt/diagrams/_rels/data4.xml.rels><?xml version="1.0" encoding="UTF-8" standalone="yes"?>
<Relationships xmlns="http://schemas.openxmlformats.org/package/2006/relationships"><Relationship Id="rId3" Type="http://schemas.openxmlformats.org/officeDocument/2006/relationships/hyperlink" Target="https://www.flintshire.gov.uk/en/PDFFiles/Climate-Change/Climate-Change-Strategy-2022-2030.pdf" TargetMode="External"/><Relationship Id="rId2" Type="http://schemas.openxmlformats.org/officeDocument/2006/relationships/hyperlink" Target="https://www.denbighshire.gov.uk/en/your-council/strategies-plans-and-policies/strategies/climate-and-ecological-change-strategy.aspx#:~:text=Denbighshire%20County%20Council%20declared%20a,Ecologically%20Positive%20Council" TargetMode="External"/><Relationship Id="rId1" Type="http://schemas.openxmlformats.org/officeDocument/2006/relationships/hyperlink" Target="https://www.gov.wales/welsh-government-net-zero-strategic-plan" TargetMode="External"/></Relationships>
</file>

<file path=ppt/diagrams/_rels/drawing1.xml.rels><?xml version="1.0" encoding="UTF-8" standalone="yes"?>
<Relationships xmlns="http://schemas.openxmlformats.org/package/2006/relationships"><Relationship Id="rId8" Type="http://schemas.openxmlformats.org/officeDocument/2006/relationships/hyperlink" Target="https://www.gov.wales/welsh-public-sector-carbon-emissions-2023-net-zero-report" TargetMode="External"/><Relationship Id="rId3" Type="http://schemas.openxmlformats.org/officeDocument/2006/relationships/hyperlink" Target="https://www.denbighshire.gov.uk/en/your-council/strategies-plans-and-policies/strategies/climate-and-ecological-change-strategy.aspx#:~:text=Denbighshire%20County%20Council%20declared%20a,Ecologically%20Positive%20Council" TargetMode="External"/><Relationship Id="rId7" Type="http://schemas.openxmlformats.org/officeDocument/2006/relationships/hyperlink" Target="https://www.carbontrust.com/value-chain-and-supply-chain-sustainability-0" TargetMode="External"/><Relationship Id="rId2" Type="http://schemas.openxmlformats.org/officeDocument/2006/relationships/hyperlink" Target="https://www.futuregenerations.wales/about-us/future-generations-act/" TargetMode="External"/><Relationship Id="rId1" Type="http://schemas.openxmlformats.org/officeDocument/2006/relationships/hyperlink" Target="https://www.gov.wales/welsh-government-net-zero-strategic-plan" TargetMode="External"/><Relationship Id="rId6" Type="http://schemas.openxmlformats.org/officeDocument/2006/relationships/hyperlink" Target="https://www.flintshire.gov.uk/en/PDFFiles/Climate-Change/Climate-Change-Strategy-2022-2030.pdf" TargetMode="External"/><Relationship Id="rId5" Type="http://schemas.openxmlformats.org/officeDocument/2006/relationships/hyperlink" Target="https://www.legislation.gov.uk/ukpga/2023/54/contents/enacted" TargetMode="External"/><Relationship Id="rId4" Type="http://schemas.openxmlformats.org/officeDocument/2006/relationships/hyperlink" Target="https://www.gov.wales/social-partnership-and-public-procurement-wales-act" TargetMode="External"/></Relationships>
</file>

<file path=ppt/diagrams/_rels/drawing2.xml.rels><?xml version="1.0" encoding="UTF-8" standalone="yes"?>
<Relationships xmlns="http://schemas.openxmlformats.org/package/2006/relationships"><Relationship Id="rId1" Type="http://schemas.openxmlformats.org/officeDocument/2006/relationships/hyperlink" Target="https://www.eventbrite.co.uk/e/ppn-0621-carbon-reduction-plan-creation-and-training-tickets-224041864247?aff=ebdsoporgprofile" TargetMode="External"/></Relationships>
</file>

<file path=ppt/diagrams/_rels/drawing4.xml.rels><?xml version="1.0" encoding="UTF-8" standalone="yes"?>
<Relationships xmlns="http://schemas.openxmlformats.org/package/2006/relationships"><Relationship Id="rId3" Type="http://schemas.openxmlformats.org/officeDocument/2006/relationships/hyperlink" Target="https://www.flintshire.gov.uk/en/PDFFiles/Climate-Change/Climate-Change-Strategy-2022-2030.pdf" TargetMode="External"/><Relationship Id="rId2" Type="http://schemas.openxmlformats.org/officeDocument/2006/relationships/hyperlink" Target="https://www.denbighshire.gov.uk/en/your-council/strategies-plans-and-policies/strategies/climate-and-ecological-change-strategy.aspx#:~:text=Denbighshire%20County%20Council%20declared%20a,Ecologically%20Positive%20Council" TargetMode="External"/><Relationship Id="rId1" Type="http://schemas.openxmlformats.org/officeDocument/2006/relationships/hyperlink" Target="https://www.gov.wales/welsh-government-net-zero-strategic-plan"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22B7C8E-3F02-43E8-AC75-7A16DB6D4A1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GB"/>
        </a:p>
      </dgm:t>
    </dgm:pt>
    <dgm:pt modelId="{85B51DE6-641D-4BEA-A9F2-F3722E5914E3}">
      <dgm:prSet phldrT="[Text]" custT="1"/>
      <dgm:spPr/>
      <dgm:t>
        <a:bodyPr/>
        <a:lstStyle/>
        <a:p>
          <a:r>
            <a:rPr lang="en-GB" sz="1600" dirty="0"/>
            <a:t>Welsh Government Net Zero Strategy - Net Zero by 2050: </a:t>
          </a:r>
          <a:r>
            <a:rPr lang="nl-NL" sz="1400" i="1" dirty="0">
              <a:solidFill>
                <a:srgbClr val="FFFF00"/>
              </a:solidFill>
              <a:hlinkClick xmlns:r="http://schemas.openxmlformats.org/officeDocument/2006/relationships" r:id="rId1">
                <a:extLst>
                  <a:ext uri="{A12FA001-AC4F-418D-AE19-62706E023703}">
                    <ahyp:hlinkClr xmlns:ahyp="http://schemas.microsoft.com/office/drawing/2018/hyperlinkcolor" val="tx"/>
                  </a:ext>
                </a:extLst>
              </a:hlinkClick>
            </a:rPr>
            <a:t>Welsh Government Net Zero Strategic Plan link</a:t>
          </a:r>
          <a:r>
            <a:rPr lang="en-GB" sz="1400" i="1" dirty="0">
              <a:solidFill>
                <a:srgbClr val="FFFF00"/>
              </a:solidFill>
            </a:rPr>
            <a:t>  </a:t>
          </a:r>
        </a:p>
        <a:p>
          <a:r>
            <a:rPr lang="en-GB" sz="1600" dirty="0"/>
            <a:t>Well-Being of Future Generations (Wales) Act 2015: </a:t>
          </a:r>
          <a:r>
            <a:rPr lang="en-GB" sz="1400" i="1" dirty="0">
              <a:solidFill>
                <a:srgbClr val="FFFF00"/>
              </a:solidFill>
              <a:hlinkClick xmlns:r="http://schemas.openxmlformats.org/officeDocument/2006/relationships" r:id="rId2">
                <a:extLst>
                  <a:ext uri="{A12FA001-AC4F-418D-AE19-62706E023703}">
                    <ahyp:hlinkClr xmlns:ahyp="http://schemas.microsoft.com/office/drawing/2018/hyperlinkcolor" val="tx"/>
                  </a:ext>
                </a:extLst>
              </a:hlinkClick>
            </a:rPr>
            <a:t>Well-Being of Future Gen's Act link</a:t>
          </a:r>
          <a:endParaRPr lang="en-GB" sz="1400" i="1" dirty="0">
            <a:solidFill>
              <a:srgbClr val="FFFF00"/>
            </a:solidFill>
          </a:endParaRPr>
        </a:p>
        <a:p>
          <a:r>
            <a:rPr lang="en-GB" sz="1600" dirty="0"/>
            <a:t>Denbighshire Climate Emergency declared 2019: </a:t>
          </a:r>
          <a:r>
            <a:rPr lang="en-GB" sz="1400" i="1" dirty="0">
              <a:solidFill>
                <a:srgbClr val="FFFF00"/>
              </a:solidFill>
              <a:hlinkClick xmlns:r="http://schemas.openxmlformats.org/officeDocument/2006/relationships" r:id="rId3">
                <a:extLst>
                  <a:ext uri="{A12FA001-AC4F-418D-AE19-62706E023703}">
                    <ahyp:hlinkClr xmlns:ahyp="http://schemas.microsoft.com/office/drawing/2018/hyperlinkcolor" val="tx"/>
                  </a:ext>
                </a:extLst>
              </a:hlinkClick>
            </a:rPr>
            <a:t>Denbighshire Climate and Ecological Change Strategy 2021-22 to 2029-30 link</a:t>
          </a:r>
          <a:endParaRPr lang="en-GB" sz="1400" i="1" dirty="0">
            <a:solidFill>
              <a:srgbClr val="FFFF00"/>
            </a:solidFill>
          </a:endParaRPr>
        </a:p>
        <a:p>
          <a:pPr>
            <a:buFont typeface="Arial" panose="020B0604020202020204" pitchFamily="34" charset="0"/>
            <a:buChar char="•"/>
          </a:pPr>
          <a:r>
            <a:rPr lang="en-GB" sz="1600" dirty="0"/>
            <a:t>Procurement Reform - Social Partnership Bill (New Public Contract Regulations and Social Partnership Bill (Oct. 24)): </a:t>
          </a:r>
          <a:r>
            <a:rPr lang="en-GB" sz="1400" i="1" dirty="0">
              <a:solidFill>
                <a:srgbClr val="FFFF00"/>
              </a:solidFill>
              <a:hlinkClick xmlns:r="http://schemas.openxmlformats.org/officeDocument/2006/relationships" r:id="rId4">
                <a:extLst>
                  <a:ext uri="{A12FA001-AC4F-418D-AE19-62706E023703}">
                    <ahyp:hlinkClr xmlns:ahyp="http://schemas.microsoft.com/office/drawing/2018/hyperlinkcolor" val="tx"/>
                  </a:ext>
                </a:extLst>
              </a:hlinkClick>
            </a:rPr>
            <a:t>Social Partnership and Public Procurement (Wales) Act link</a:t>
          </a:r>
          <a:r>
            <a:rPr lang="en-GB" sz="1400" i="1" dirty="0">
              <a:solidFill>
                <a:schemeClr val="bg1"/>
              </a:solidFill>
            </a:rPr>
            <a:t>,</a:t>
          </a:r>
          <a:r>
            <a:rPr lang="en-GB" sz="1400" i="1" dirty="0">
              <a:solidFill>
                <a:srgbClr val="FFFF00"/>
              </a:solidFill>
            </a:rPr>
            <a:t> </a:t>
          </a:r>
          <a:r>
            <a:rPr lang="en-GB" sz="1400" i="1" dirty="0">
              <a:solidFill>
                <a:srgbClr val="FFFF00"/>
              </a:solidFill>
              <a:hlinkClick xmlns:r="http://schemas.openxmlformats.org/officeDocument/2006/relationships" r:id="rId5">
                <a:extLst>
                  <a:ext uri="{A12FA001-AC4F-418D-AE19-62706E023703}">
                    <ahyp:hlinkClr xmlns:ahyp="http://schemas.microsoft.com/office/drawing/2018/hyperlinkcolor" val="tx"/>
                  </a:ext>
                </a:extLst>
              </a:hlinkClick>
            </a:rPr>
            <a:t>UK Procurement Act 2023 link</a:t>
          </a:r>
          <a:endParaRPr lang="en-GB" sz="1400" i="1" dirty="0">
            <a:solidFill>
              <a:srgbClr val="FFFF00"/>
            </a:solidFill>
          </a:endParaRPr>
        </a:p>
      </dgm:t>
    </dgm:pt>
    <dgm:pt modelId="{50A393CF-46F0-4314-A966-8FB927A4B482}" type="parTrans" cxnId="{7338AB56-6969-41EF-AC1B-9CFEAE37A522}">
      <dgm:prSet/>
      <dgm:spPr/>
      <dgm:t>
        <a:bodyPr/>
        <a:lstStyle/>
        <a:p>
          <a:endParaRPr lang="en-GB"/>
        </a:p>
      </dgm:t>
    </dgm:pt>
    <dgm:pt modelId="{80899282-DA87-4740-A0DA-D35EF7BBD680}" type="sibTrans" cxnId="{7338AB56-6969-41EF-AC1B-9CFEAE37A522}">
      <dgm:prSet/>
      <dgm:spPr/>
      <dgm:t>
        <a:bodyPr/>
        <a:lstStyle/>
        <a:p>
          <a:endParaRPr lang="en-GB"/>
        </a:p>
      </dgm:t>
    </dgm:pt>
    <dgm:pt modelId="{E67723F3-2277-44AA-A5EF-3E672E7F32A3}">
      <dgm:prSet phldrT="[Text]" custT="1"/>
      <dgm:spPr/>
      <dgm:t>
        <a:bodyPr/>
        <a:lstStyle/>
        <a:p>
          <a:r>
            <a:rPr lang="en-GB" sz="1600" dirty="0"/>
            <a:t>Denbighshire and Flintshire Climate Change Strategies for 2030: </a:t>
          </a:r>
          <a:r>
            <a:rPr lang="en-GB" sz="1400" i="1" dirty="0">
              <a:solidFill>
                <a:srgbClr val="FFFF00"/>
              </a:solidFill>
              <a:hlinkClick xmlns:r="http://schemas.openxmlformats.org/officeDocument/2006/relationships" r:id="rId3">
                <a:extLst>
                  <a:ext uri="{A12FA001-AC4F-418D-AE19-62706E023703}">
                    <ahyp:hlinkClr xmlns:ahyp="http://schemas.microsoft.com/office/drawing/2018/hyperlinkcolor" val="tx"/>
                  </a:ext>
                </a:extLst>
              </a:hlinkClick>
            </a:rPr>
            <a:t>Denbighshire Climate and Ecological Change Strategy 2021-22 to 2029-30 link</a:t>
          </a:r>
          <a:r>
            <a:rPr lang="en-GB" sz="1400" i="1" dirty="0">
              <a:solidFill>
                <a:schemeClr val="bg1"/>
              </a:solidFill>
            </a:rPr>
            <a:t>, </a:t>
          </a:r>
          <a:r>
            <a:rPr lang="en-GB" sz="1400" i="1" dirty="0">
              <a:solidFill>
                <a:srgbClr val="FFFF00"/>
              </a:solidFill>
              <a:hlinkClick xmlns:r="http://schemas.openxmlformats.org/officeDocument/2006/relationships" r:id="rId6">
                <a:extLst>
                  <a:ext uri="{A12FA001-AC4F-418D-AE19-62706E023703}">
                    <ahyp:hlinkClr xmlns:ahyp="http://schemas.microsoft.com/office/drawing/2018/hyperlinkcolor" val="tx"/>
                  </a:ext>
                </a:extLst>
              </a:hlinkClick>
            </a:rPr>
            <a:t>Flintshire Climate Change Strategy 2022-2030 pdf link</a:t>
          </a:r>
          <a:endParaRPr lang="en-GB" sz="1400" i="1" dirty="0">
            <a:solidFill>
              <a:srgbClr val="FFFF00"/>
            </a:solidFill>
          </a:endParaRPr>
        </a:p>
        <a:p>
          <a:r>
            <a:rPr lang="en-GB" sz="1600" dirty="0"/>
            <a:t>     - Denbighshire Target: Reduce Supply Chain emissions by 35% by 2030 (against 2019 baseline)</a:t>
          </a:r>
        </a:p>
        <a:p>
          <a:r>
            <a:rPr lang="en-GB" sz="1600" dirty="0"/>
            <a:t>     - Flintshire Target: Reduce Supply Chain emissions by 60% by 2030 (against 2019 baseline)</a:t>
          </a:r>
        </a:p>
      </dgm:t>
    </dgm:pt>
    <dgm:pt modelId="{1A024915-0589-49C4-A72F-2635A5174FE3}" type="parTrans" cxnId="{A10D556E-25E2-4788-86CB-0CAF8D785041}">
      <dgm:prSet/>
      <dgm:spPr/>
      <dgm:t>
        <a:bodyPr/>
        <a:lstStyle/>
        <a:p>
          <a:endParaRPr lang="en-GB"/>
        </a:p>
      </dgm:t>
    </dgm:pt>
    <dgm:pt modelId="{960883DA-D935-4D97-9DCA-F885F4BBA14A}" type="sibTrans" cxnId="{A10D556E-25E2-4788-86CB-0CAF8D785041}">
      <dgm:prSet/>
      <dgm:spPr/>
      <dgm:t>
        <a:bodyPr/>
        <a:lstStyle/>
        <a:p>
          <a:endParaRPr lang="en-GB"/>
        </a:p>
      </dgm:t>
    </dgm:pt>
    <dgm:pt modelId="{11841EF8-947E-4C2D-A719-283F664453ED}">
      <dgm:prSet phldrT="[Text]" custT="1"/>
      <dgm:spPr/>
      <dgm:t>
        <a:bodyPr/>
        <a:lstStyle/>
        <a:p>
          <a:pPr>
            <a:buFont typeface="Arial" panose="020B0604020202020204" pitchFamily="34" charset="0"/>
            <a:buChar char="•"/>
          </a:pPr>
          <a:r>
            <a:rPr lang="en-GB" sz="1600" dirty="0"/>
            <a:t>Supply Chain emissions account for approximately 60 - 95% of reported emissions across all organisations.  </a:t>
          </a:r>
          <a:r>
            <a:rPr lang="en-GB" sz="1400" i="1" dirty="0">
              <a:solidFill>
                <a:srgbClr val="FFFF00"/>
              </a:solidFill>
              <a:hlinkClick xmlns:r="http://schemas.openxmlformats.org/officeDocument/2006/relationships" r:id="rId7">
                <a:extLst>
                  <a:ext uri="{A12FA001-AC4F-418D-AE19-62706E023703}">
                    <ahyp:hlinkClr xmlns:ahyp="http://schemas.microsoft.com/office/drawing/2018/hyperlinkcolor" val="tx"/>
                  </a:ext>
                </a:extLst>
              </a:hlinkClick>
            </a:rPr>
            <a:t>Carbon Trust value chain and supply chain sustainability link</a:t>
          </a:r>
          <a:r>
            <a:rPr lang="en-GB" sz="1400" i="1" dirty="0">
              <a:solidFill>
                <a:srgbClr val="FFFF00"/>
              </a:solidFill>
            </a:rPr>
            <a:t>, </a:t>
          </a:r>
          <a:r>
            <a:rPr lang="en-GB" sz="1400" i="1" dirty="0">
              <a:solidFill>
                <a:srgbClr val="FFFF00"/>
              </a:solidFill>
              <a:hlinkClick xmlns:r="http://schemas.openxmlformats.org/officeDocument/2006/relationships" r:id="rId8">
                <a:extLst>
                  <a:ext uri="{A12FA001-AC4F-418D-AE19-62706E023703}">
                    <ahyp:hlinkClr xmlns:ahyp="http://schemas.microsoft.com/office/drawing/2018/hyperlinkcolor" val="tx"/>
                  </a:ext>
                </a:extLst>
              </a:hlinkClick>
            </a:rPr>
            <a:t>Welsh Public Sector Carbon Emissions 2023 Net Zero Report</a:t>
          </a:r>
          <a:endParaRPr lang="en-GB" sz="1400" i="1" dirty="0">
            <a:solidFill>
              <a:srgbClr val="FFFF00"/>
            </a:solidFill>
          </a:endParaRPr>
        </a:p>
      </dgm:t>
    </dgm:pt>
    <dgm:pt modelId="{D34B0CE9-BF1B-4C54-A952-C6E58094A8C8}" type="parTrans" cxnId="{71765610-4573-4FAF-9249-D22A3CD6A361}">
      <dgm:prSet/>
      <dgm:spPr/>
      <dgm:t>
        <a:bodyPr/>
        <a:lstStyle/>
        <a:p>
          <a:endParaRPr lang="en-GB"/>
        </a:p>
      </dgm:t>
    </dgm:pt>
    <dgm:pt modelId="{A4711727-E694-4AEC-97D6-09DCA278E6FA}" type="sibTrans" cxnId="{71765610-4573-4FAF-9249-D22A3CD6A361}">
      <dgm:prSet/>
      <dgm:spPr/>
      <dgm:t>
        <a:bodyPr/>
        <a:lstStyle/>
        <a:p>
          <a:endParaRPr lang="en-GB"/>
        </a:p>
      </dgm:t>
    </dgm:pt>
    <dgm:pt modelId="{B87304B4-9028-4201-B0F9-6C05CDEEEEB2}" type="pres">
      <dgm:prSet presAssocID="{122B7C8E-3F02-43E8-AC75-7A16DB6D4A19}" presName="linear" presStyleCnt="0">
        <dgm:presLayoutVars>
          <dgm:dir/>
          <dgm:animLvl val="lvl"/>
          <dgm:resizeHandles val="exact"/>
        </dgm:presLayoutVars>
      </dgm:prSet>
      <dgm:spPr/>
    </dgm:pt>
    <dgm:pt modelId="{DBE31C0D-4862-4B3B-894E-F0AE598A75D1}" type="pres">
      <dgm:prSet presAssocID="{85B51DE6-641D-4BEA-A9F2-F3722E5914E3}" presName="parentLin" presStyleCnt="0"/>
      <dgm:spPr/>
    </dgm:pt>
    <dgm:pt modelId="{5D09B5FC-2ABF-4C92-A76B-F8FD16E8ED7D}" type="pres">
      <dgm:prSet presAssocID="{85B51DE6-641D-4BEA-A9F2-F3722E5914E3}" presName="parentLeftMargin" presStyleLbl="node1" presStyleIdx="0" presStyleCnt="3"/>
      <dgm:spPr/>
    </dgm:pt>
    <dgm:pt modelId="{B5C4821D-D7D8-43B7-8618-56414B2F46D3}" type="pres">
      <dgm:prSet presAssocID="{85B51DE6-641D-4BEA-A9F2-F3722E5914E3}" presName="parentText" presStyleLbl="node1" presStyleIdx="0" presStyleCnt="3" custScaleX="173510" custScaleY="1359012" custLinFactY="-60977" custLinFactNeighborX="-67097" custLinFactNeighborY="-100000">
        <dgm:presLayoutVars>
          <dgm:chMax val="0"/>
          <dgm:bulletEnabled val="1"/>
        </dgm:presLayoutVars>
      </dgm:prSet>
      <dgm:spPr/>
    </dgm:pt>
    <dgm:pt modelId="{618D430D-E471-4755-889D-DD28D32F424D}" type="pres">
      <dgm:prSet presAssocID="{85B51DE6-641D-4BEA-A9F2-F3722E5914E3}" presName="negativeSpace" presStyleCnt="0"/>
      <dgm:spPr/>
    </dgm:pt>
    <dgm:pt modelId="{7EABCC2B-E941-460C-A7B5-7A4024377AF3}" type="pres">
      <dgm:prSet presAssocID="{85B51DE6-641D-4BEA-A9F2-F3722E5914E3}" presName="childText" presStyleLbl="conFgAcc1" presStyleIdx="0" presStyleCnt="3" custScaleY="103360" custLinFactY="-89098" custLinFactNeighborY="-100000">
        <dgm:presLayoutVars>
          <dgm:bulletEnabled val="1"/>
        </dgm:presLayoutVars>
      </dgm:prSet>
      <dgm:spPr/>
    </dgm:pt>
    <dgm:pt modelId="{BF62D484-30A4-4A3F-8C6B-F13411E5D1DA}" type="pres">
      <dgm:prSet presAssocID="{80899282-DA87-4740-A0DA-D35EF7BBD680}" presName="spaceBetweenRectangles" presStyleCnt="0"/>
      <dgm:spPr/>
    </dgm:pt>
    <dgm:pt modelId="{1D9A8410-4513-4899-B3BD-58B1EB8426BE}" type="pres">
      <dgm:prSet presAssocID="{E67723F3-2277-44AA-A5EF-3E672E7F32A3}" presName="parentLin" presStyleCnt="0"/>
      <dgm:spPr/>
    </dgm:pt>
    <dgm:pt modelId="{5505714D-C09A-4EB2-8F3F-CF9D58FDBB29}" type="pres">
      <dgm:prSet presAssocID="{E67723F3-2277-44AA-A5EF-3E672E7F32A3}" presName="parentLeftMargin" presStyleLbl="node1" presStyleIdx="0" presStyleCnt="3"/>
      <dgm:spPr/>
    </dgm:pt>
    <dgm:pt modelId="{D71DC74B-B9E8-4BEB-A986-D6FEB6FE3DAC}" type="pres">
      <dgm:prSet presAssocID="{E67723F3-2277-44AA-A5EF-3E672E7F32A3}" presName="parentText" presStyleLbl="node1" presStyleIdx="1" presStyleCnt="3" custScaleX="153061" custScaleY="854201" custLinFactNeighborX="-64588" custLinFactNeighborY="-71880">
        <dgm:presLayoutVars>
          <dgm:chMax val="0"/>
          <dgm:bulletEnabled val="1"/>
        </dgm:presLayoutVars>
      </dgm:prSet>
      <dgm:spPr/>
    </dgm:pt>
    <dgm:pt modelId="{C853DDAC-5F4F-43D6-B6A4-5A894F312204}" type="pres">
      <dgm:prSet presAssocID="{E67723F3-2277-44AA-A5EF-3E672E7F32A3}" presName="negativeSpace" presStyleCnt="0"/>
      <dgm:spPr/>
    </dgm:pt>
    <dgm:pt modelId="{8781F450-0BD8-4A58-9338-3EEE38A682A0}" type="pres">
      <dgm:prSet presAssocID="{E67723F3-2277-44AA-A5EF-3E672E7F32A3}" presName="childText" presStyleLbl="conFgAcc1" presStyleIdx="1" presStyleCnt="3">
        <dgm:presLayoutVars>
          <dgm:bulletEnabled val="1"/>
        </dgm:presLayoutVars>
      </dgm:prSet>
      <dgm:spPr/>
    </dgm:pt>
    <dgm:pt modelId="{2FB0B449-174A-40A3-80FF-4EC48A5A9A8C}" type="pres">
      <dgm:prSet presAssocID="{960883DA-D935-4D97-9DCA-F885F4BBA14A}" presName="spaceBetweenRectangles" presStyleCnt="0"/>
      <dgm:spPr/>
    </dgm:pt>
    <dgm:pt modelId="{751B4C98-01F5-4ED1-A0FF-BADCC7732AA2}" type="pres">
      <dgm:prSet presAssocID="{11841EF8-947E-4C2D-A719-283F664453ED}" presName="parentLin" presStyleCnt="0"/>
      <dgm:spPr/>
    </dgm:pt>
    <dgm:pt modelId="{6032942C-E7D1-43DB-9592-643C5DE46C5E}" type="pres">
      <dgm:prSet presAssocID="{11841EF8-947E-4C2D-A719-283F664453ED}" presName="parentLeftMargin" presStyleLbl="node1" presStyleIdx="1" presStyleCnt="3"/>
      <dgm:spPr/>
    </dgm:pt>
    <dgm:pt modelId="{5A2EB59C-61BA-4A25-A51C-3842F5E8A0D7}" type="pres">
      <dgm:prSet presAssocID="{11841EF8-947E-4C2D-A719-283F664453ED}" presName="parentText" presStyleLbl="node1" presStyleIdx="2" presStyleCnt="3" custScaleX="146837" custScaleY="429660" custLinFactNeighborX="-61666" custLinFactNeighborY="-6517">
        <dgm:presLayoutVars>
          <dgm:chMax val="0"/>
          <dgm:bulletEnabled val="1"/>
        </dgm:presLayoutVars>
      </dgm:prSet>
      <dgm:spPr/>
    </dgm:pt>
    <dgm:pt modelId="{50EB9112-C2B9-4B82-B88D-87F719205B36}" type="pres">
      <dgm:prSet presAssocID="{11841EF8-947E-4C2D-A719-283F664453ED}" presName="negativeSpace" presStyleCnt="0"/>
      <dgm:spPr/>
    </dgm:pt>
    <dgm:pt modelId="{BBB07105-6BA4-4B99-8906-ACA53337249A}" type="pres">
      <dgm:prSet presAssocID="{11841EF8-947E-4C2D-A719-283F664453ED}" presName="childText" presStyleLbl="conFgAcc1" presStyleIdx="2" presStyleCnt="3" custLinFactY="17456" custLinFactNeighborY="100000">
        <dgm:presLayoutVars>
          <dgm:bulletEnabled val="1"/>
        </dgm:presLayoutVars>
      </dgm:prSet>
      <dgm:spPr/>
    </dgm:pt>
  </dgm:ptLst>
  <dgm:cxnLst>
    <dgm:cxn modelId="{71765610-4573-4FAF-9249-D22A3CD6A361}" srcId="{122B7C8E-3F02-43E8-AC75-7A16DB6D4A19}" destId="{11841EF8-947E-4C2D-A719-283F664453ED}" srcOrd="2" destOrd="0" parTransId="{D34B0CE9-BF1B-4C54-A952-C6E58094A8C8}" sibTransId="{A4711727-E694-4AEC-97D6-09DCA278E6FA}"/>
    <dgm:cxn modelId="{7338AB56-6969-41EF-AC1B-9CFEAE37A522}" srcId="{122B7C8E-3F02-43E8-AC75-7A16DB6D4A19}" destId="{85B51DE6-641D-4BEA-A9F2-F3722E5914E3}" srcOrd="0" destOrd="0" parTransId="{50A393CF-46F0-4314-A966-8FB927A4B482}" sibTransId="{80899282-DA87-4740-A0DA-D35EF7BBD680}"/>
    <dgm:cxn modelId="{23144D57-A579-4079-832C-A306EA83C61F}" type="presOf" srcId="{122B7C8E-3F02-43E8-AC75-7A16DB6D4A19}" destId="{B87304B4-9028-4201-B0F9-6C05CDEEEEB2}" srcOrd="0" destOrd="0" presId="urn:microsoft.com/office/officeart/2005/8/layout/list1"/>
    <dgm:cxn modelId="{8494DE61-709A-492D-A7F9-48FE835EBC2E}" type="presOf" srcId="{85B51DE6-641D-4BEA-A9F2-F3722E5914E3}" destId="{5D09B5FC-2ABF-4C92-A76B-F8FD16E8ED7D}" srcOrd="0" destOrd="0" presId="urn:microsoft.com/office/officeart/2005/8/layout/list1"/>
    <dgm:cxn modelId="{A10D556E-25E2-4788-86CB-0CAF8D785041}" srcId="{122B7C8E-3F02-43E8-AC75-7A16DB6D4A19}" destId="{E67723F3-2277-44AA-A5EF-3E672E7F32A3}" srcOrd="1" destOrd="0" parTransId="{1A024915-0589-49C4-A72F-2635A5174FE3}" sibTransId="{960883DA-D935-4D97-9DCA-F885F4BBA14A}"/>
    <dgm:cxn modelId="{61AB2883-8484-4BD7-8473-12D42FC38CFA}" type="presOf" srcId="{11841EF8-947E-4C2D-A719-283F664453ED}" destId="{6032942C-E7D1-43DB-9592-643C5DE46C5E}" srcOrd="0" destOrd="0" presId="urn:microsoft.com/office/officeart/2005/8/layout/list1"/>
    <dgm:cxn modelId="{D1543F8E-77A0-4AA5-9D6D-6B459AC94EA0}" type="presOf" srcId="{E67723F3-2277-44AA-A5EF-3E672E7F32A3}" destId="{D71DC74B-B9E8-4BEB-A986-D6FEB6FE3DAC}" srcOrd="1" destOrd="0" presId="urn:microsoft.com/office/officeart/2005/8/layout/list1"/>
    <dgm:cxn modelId="{56B161D9-25CB-4F0E-8E15-2C9DC6B31F47}" type="presOf" srcId="{85B51DE6-641D-4BEA-A9F2-F3722E5914E3}" destId="{B5C4821D-D7D8-43B7-8618-56414B2F46D3}" srcOrd="1" destOrd="0" presId="urn:microsoft.com/office/officeart/2005/8/layout/list1"/>
    <dgm:cxn modelId="{1C782FDB-048F-44B4-AAFB-AC0FCE81CAAD}" type="presOf" srcId="{11841EF8-947E-4C2D-A719-283F664453ED}" destId="{5A2EB59C-61BA-4A25-A51C-3842F5E8A0D7}" srcOrd="1" destOrd="0" presId="urn:microsoft.com/office/officeart/2005/8/layout/list1"/>
    <dgm:cxn modelId="{CC093FFF-31EB-432C-9370-FC689396CAAF}" type="presOf" srcId="{E67723F3-2277-44AA-A5EF-3E672E7F32A3}" destId="{5505714D-C09A-4EB2-8F3F-CF9D58FDBB29}" srcOrd="0" destOrd="0" presId="urn:microsoft.com/office/officeart/2005/8/layout/list1"/>
    <dgm:cxn modelId="{7604A641-D0AB-4E25-8C21-BAF5241174E0}" type="presParOf" srcId="{B87304B4-9028-4201-B0F9-6C05CDEEEEB2}" destId="{DBE31C0D-4862-4B3B-894E-F0AE598A75D1}" srcOrd="0" destOrd="0" presId="urn:microsoft.com/office/officeart/2005/8/layout/list1"/>
    <dgm:cxn modelId="{0F01052E-0A75-49BB-83D0-798A2ACFE9B1}" type="presParOf" srcId="{DBE31C0D-4862-4B3B-894E-F0AE598A75D1}" destId="{5D09B5FC-2ABF-4C92-A76B-F8FD16E8ED7D}" srcOrd="0" destOrd="0" presId="urn:microsoft.com/office/officeart/2005/8/layout/list1"/>
    <dgm:cxn modelId="{01C8B16A-F3A4-42C9-B4BD-F9B52D02517A}" type="presParOf" srcId="{DBE31C0D-4862-4B3B-894E-F0AE598A75D1}" destId="{B5C4821D-D7D8-43B7-8618-56414B2F46D3}" srcOrd="1" destOrd="0" presId="urn:microsoft.com/office/officeart/2005/8/layout/list1"/>
    <dgm:cxn modelId="{D2726EDE-E0FA-4FDF-AC69-007E6D6D6FC0}" type="presParOf" srcId="{B87304B4-9028-4201-B0F9-6C05CDEEEEB2}" destId="{618D430D-E471-4755-889D-DD28D32F424D}" srcOrd="1" destOrd="0" presId="urn:microsoft.com/office/officeart/2005/8/layout/list1"/>
    <dgm:cxn modelId="{9D0CDF63-AD81-43B8-BED0-11CF09E9C402}" type="presParOf" srcId="{B87304B4-9028-4201-B0F9-6C05CDEEEEB2}" destId="{7EABCC2B-E941-460C-A7B5-7A4024377AF3}" srcOrd="2" destOrd="0" presId="urn:microsoft.com/office/officeart/2005/8/layout/list1"/>
    <dgm:cxn modelId="{C9EB7843-6F9A-4BFC-BBF2-6146DEDABCA7}" type="presParOf" srcId="{B87304B4-9028-4201-B0F9-6C05CDEEEEB2}" destId="{BF62D484-30A4-4A3F-8C6B-F13411E5D1DA}" srcOrd="3" destOrd="0" presId="urn:microsoft.com/office/officeart/2005/8/layout/list1"/>
    <dgm:cxn modelId="{CCBE9474-E11D-4A24-B308-032955ADCA1C}" type="presParOf" srcId="{B87304B4-9028-4201-B0F9-6C05CDEEEEB2}" destId="{1D9A8410-4513-4899-B3BD-58B1EB8426BE}" srcOrd="4" destOrd="0" presId="urn:microsoft.com/office/officeart/2005/8/layout/list1"/>
    <dgm:cxn modelId="{08C38F6B-1BB0-4939-A019-5D3F5A27EC68}" type="presParOf" srcId="{1D9A8410-4513-4899-B3BD-58B1EB8426BE}" destId="{5505714D-C09A-4EB2-8F3F-CF9D58FDBB29}" srcOrd="0" destOrd="0" presId="urn:microsoft.com/office/officeart/2005/8/layout/list1"/>
    <dgm:cxn modelId="{157FD6C1-6526-44A2-A12D-3C6744FA05AB}" type="presParOf" srcId="{1D9A8410-4513-4899-B3BD-58B1EB8426BE}" destId="{D71DC74B-B9E8-4BEB-A986-D6FEB6FE3DAC}" srcOrd="1" destOrd="0" presId="urn:microsoft.com/office/officeart/2005/8/layout/list1"/>
    <dgm:cxn modelId="{5ECDA2C7-AE3C-4711-B632-AD72FB589023}" type="presParOf" srcId="{B87304B4-9028-4201-B0F9-6C05CDEEEEB2}" destId="{C853DDAC-5F4F-43D6-B6A4-5A894F312204}" srcOrd="5" destOrd="0" presId="urn:microsoft.com/office/officeart/2005/8/layout/list1"/>
    <dgm:cxn modelId="{F2561DF8-D3CC-4EBC-9051-4479726685A1}" type="presParOf" srcId="{B87304B4-9028-4201-B0F9-6C05CDEEEEB2}" destId="{8781F450-0BD8-4A58-9338-3EEE38A682A0}" srcOrd="6" destOrd="0" presId="urn:microsoft.com/office/officeart/2005/8/layout/list1"/>
    <dgm:cxn modelId="{634DA05E-3F55-445D-91D4-01D6A1CB3681}" type="presParOf" srcId="{B87304B4-9028-4201-B0F9-6C05CDEEEEB2}" destId="{2FB0B449-174A-40A3-80FF-4EC48A5A9A8C}" srcOrd="7" destOrd="0" presId="urn:microsoft.com/office/officeart/2005/8/layout/list1"/>
    <dgm:cxn modelId="{728611C9-DDC9-4972-AED3-59667EB0773F}" type="presParOf" srcId="{B87304B4-9028-4201-B0F9-6C05CDEEEEB2}" destId="{751B4C98-01F5-4ED1-A0FF-BADCC7732AA2}" srcOrd="8" destOrd="0" presId="urn:microsoft.com/office/officeart/2005/8/layout/list1"/>
    <dgm:cxn modelId="{EBD3302B-9464-4124-AB86-4400138826C8}" type="presParOf" srcId="{751B4C98-01F5-4ED1-A0FF-BADCC7732AA2}" destId="{6032942C-E7D1-43DB-9592-643C5DE46C5E}" srcOrd="0" destOrd="0" presId="urn:microsoft.com/office/officeart/2005/8/layout/list1"/>
    <dgm:cxn modelId="{8F82ECF8-12FC-43F2-81F0-399EB92BD550}" type="presParOf" srcId="{751B4C98-01F5-4ED1-A0FF-BADCC7732AA2}" destId="{5A2EB59C-61BA-4A25-A51C-3842F5E8A0D7}" srcOrd="1" destOrd="0" presId="urn:microsoft.com/office/officeart/2005/8/layout/list1"/>
    <dgm:cxn modelId="{48C81D84-89FA-446E-8E9C-C1EE09FBFDD4}" type="presParOf" srcId="{B87304B4-9028-4201-B0F9-6C05CDEEEEB2}" destId="{50EB9112-C2B9-4B82-B88D-87F719205B36}" srcOrd="9" destOrd="0" presId="urn:microsoft.com/office/officeart/2005/8/layout/list1"/>
    <dgm:cxn modelId="{C7AB38E8-91D5-4EAA-AEDA-FEBBE35ABB33}" type="presParOf" srcId="{B87304B4-9028-4201-B0F9-6C05CDEEEEB2}" destId="{BBB07105-6BA4-4B99-8906-ACA53337249A}"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A0A9AF4-93EC-4709-BE48-A0F3DC636B1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D5CEC7C4-1F2C-4842-96E3-1C24AADFEAE6}">
      <dgm:prSet custT="1"/>
      <dgm:spPr/>
      <dgm:t>
        <a:bodyPr/>
        <a:lstStyle/>
        <a:p>
          <a:r>
            <a:rPr lang="en-GB" sz="2400" b="1" i="0" dirty="0"/>
            <a:t>CRP Support</a:t>
          </a:r>
          <a:endParaRPr lang="en-GB" sz="2400" dirty="0"/>
        </a:p>
      </dgm:t>
    </dgm:pt>
    <dgm:pt modelId="{349E3E8E-87B8-4087-AD14-1FBDF67D6DDF}" type="parTrans" cxnId="{AD2B6D12-7E64-4470-BC77-1D6D89671A65}">
      <dgm:prSet/>
      <dgm:spPr/>
      <dgm:t>
        <a:bodyPr/>
        <a:lstStyle/>
        <a:p>
          <a:endParaRPr lang="en-GB"/>
        </a:p>
      </dgm:t>
    </dgm:pt>
    <dgm:pt modelId="{FC5B6FED-5BF2-4B11-A268-DA97822BC1A5}" type="sibTrans" cxnId="{AD2B6D12-7E64-4470-BC77-1D6D89671A65}">
      <dgm:prSet/>
      <dgm:spPr/>
      <dgm:t>
        <a:bodyPr/>
        <a:lstStyle/>
        <a:p>
          <a:endParaRPr lang="en-GB"/>
        </a:p>
      </dgm:t>
    </dgm:pt>
    <dgm:pt modelId="{BD5861AD-6262-4266-9755-B914D9EB87AD}">
      <dgm:prSet/>
      <dgm:spPr/>
      <dgm:t>
        <a:bodyPr/>
        <a:lstStyle/>
        <a:p>
          <a:pPr algn="l">
            <a:buNone/>
          </a:pPr>
          <a:r>
            <a:rPr lang="en-GB" sz="2700" b="0" i="0" kern="1200" dirty="0"/>
            <a:t>The </a:t>
          </a:r>
          <a:r>
            <a:rPr lang="en-GB" sz="2700" b="1" i="0" kern="1200" dirty="0"/>
            <a:t>Crown Commercial Service </a:t>
          </a:r>
          <a:r>
            <a:rPr lang="en-GB" sz="2700" b="0" i="0" kern="1200" dirty="0"/>
            <a:t>offers bi-weekly training sessions to assist businesses and organizations in developing carbon reduction plans. You can learn more about the training and sign up for it here:  </a:t>
          </a:r>
          <a:r>
            <a:rPr lang="en-GB" sz="2700" b="0" i="1" kern="1200" dirty="0">
              <a:hlinkClick xmlns:r="http://schemas.openxmlformats.org/officeDocument/2006/relationships" r:id="rId1"/>
            </a:rPr>
            <a:t>CCS Training and Template link</a:t>
          </a:r>
          <a:endParaRPr lang="en-GB" sz="2700" i="1" kern="1200" dirty="0"/>
        </a:p>
      </dgm:t>
    </dgm:pt>
    <dgm:pt modelId="{2A9EA3EA-9A25-4429-8107-74D80E3DE90F}" type="parTrans" cxnId="{5F80F6DD-6EB1-4BAF-ADF1-8B70C585A854}">
      <dgm:prSet/>
      <dgm:spPr/>
      <dgm:t>
        <a:bodyPr/>
        <a:lstStyle/>
        <a:p>
          <a:endParaRPr lang="en-GB"/>
        </a:p>
      </dgm:t>
    </dgm:pt>
    <dgm:pt modelId="{50F2E530-BB97-4DEC-AD64-D035C87A6717}" type="sibTrans" cxnId="{5F80F6DD-6EB1-4BAF-ADF1-8B70C585A854}">
      <dgm:prSet/>
      <dgm:spPr/>
      <dgm:t>
        <a:bodyPr/>
        <a:lstStyle/>
        <a:p>
          <a:endParaRPr lang="en-GB"/>
        </a:p>
      </dgm:t>
    </dgm:pt>
    <dgm:pt modelId="{E4E2397F-6C4A-4905-AAB5-B53A0FB3B07A}">
      <dgm:prSet custT="1"/>
      <dgm:spPr/>
      <dgm:t>
        <a:bodyPr/>
        <a:lstStyle/>
        <a:p>
          <a:pPr algn="l">
            <a:buNone/>
          </a:pPr>
          <a:r>
            <a:rPr lang="en-GB" sz="2700" b="0" i="0" kern="1200" dirty="0">
              <a:solidFill>
                <a:prstClr val="black">
                  <a:hueOff val="0"/>
                  <a:satOff val="0"/>
                  <a:lumOff val="0"/>
                  <a:alphaOff val="0"/>
                </a:prstClr>
              </a:solidFill>
              <a:latin typeface="Calibri" panose="020F0502020204030204"/>
              <a:ea typeface="+mn-ea"/>
              <a:cs typeface="+mn-cs"/>
            </a:rPr>
            <a:t>To understand how CRPs are assessed in Wales, you are provided here with the CRP Compliance Checklist.</a:t>
          </a:r>
        </a:p>
      </dgm:t>
    </dgm:pt>
    <dgm:pt modelId="{9358BDA2-FAC5-4B93-9E5C-2A844E6CC2F7}" type="parTrans" cxnId="{FA1F0421-72F9-4810-8796-9DBA1494E287}">
      <dgm:prSet/>
      <dgm:spPr/>
      <dgm:t>
        <a:bodyPr/>
        <a:lstStyle/>
        <a:p>
          <a:endParaRPr lang="en-GB"/>
        </a:p>
      </dgm:t>
    </dgm:pt>
    <dgm:pt modelId="{AC1EB7D4-A0E2-4B3D-B87F-7AA68961578E}" type="sibTrans" cxnId="{FA1F0421-72F9-4810-8796-9DBA1494E287}">
      <dgm:prSet/>
      <dgm:spPr/>
      <dgm:t>
        <a:bodyPr/>
        <a:lstStyle/>
        <a:p>
          <a:endParaRPr lang="en-GB"/>
        </a:p>
      </dgm:t>
    </dgm:pt>
    <dgm:pt modelId="{33E20991-B437-4013-BC13-950DCCC3652E}">
      <dgm:prSet custT="1"/>
      <dgm:spPr/>
      <dgm:t>
        <a:bodyPr/>
        <a:lstStyle/>
        <a:p>
          <a:pPr algn="l">
            <a:buNone/>
          </a:pPr>
          <a:endParaRPr lang="en-GB" sz="2700" b="0" i="0" kern="1200" dirty="0">
            <a:solidFill>
              <a:prstClr val="black">
                <a:hueOff val="0"/>
                <a:satOff val="0"/>
                <a:lumOff val="0"/>
                <a:alphaOff val="0"/>
              </a:prstClr>
            </a:solidFill>
            <a:latin typeface="Calibri" panose="020F0502020204030204"/>
            <a:ea typeface="+mn-ea"/>
            <a:cs typeface="+mn-cs"/>
          </a:endParaRPr>
        </a:p>
      </dgm:t>
    </dgm:pt>
    <dgm:pt modelId="{389E11B5-EB97-4E08-A801-685B6B83D2CC}" type="parTrans" cxnId="{CA155CCF-E71E-434D-A665-4556D53BF9F4}">
      <dgm:prSet/>
      <dgm:spPr/>
      <dgm:t>
        <a:bodyPr/>
        <a:lstStyle/>
        <a:p>
          <a:endParaRPr lang="en-GB"/>
        </a:p>
      </dgm:t>
    </dgm:pt>
    <dgm:pt modelId="{80C936B8-E573-4158-B3C9-4039633A50B3}" type="sibTrans" cxnId="{CA155CCF-E71E-434D-A665-4556D53BF9F4}">
      <dgm:prSet/>
      <dgm:spPr/>
      <dgm:t>
        <a:bodyPr/>
        <a:lstStyle/>
        <a:p>
          <a:endParaRPr lang="en-GB"/>
        </a:p>
      </dgm:t>
    </dgm:pt>
    <dgm:pt modelId="{9701D6EE-8634-451E-993B-96E2B6ECE117}">
      <dgm:prSet custT="1"/>
      <dgm:spPr/>
      <dgm:t>
        <a:bodyPr/>
        <a:lstStyle/>
        <a:p>
          <a:pPr algn="l">
            <a:buNone/>
          </a:pPr>
          <a:endParaRPr lang="en-GB" sz="2700" b="0" i="0" kern="1200" dirty="0">
            <a:solidFill>
              <a:prstClr val="black">
                <a:hueOff val="0"/>
                <a:satOff val="0"/>
                <a:lumOff val="0"/>
                <a:alphaOff val="0"/>
              </a:prstClr>
            </a:solidFill>
            <a:latin typeface="Calibri" panose="020F0502020204030204"/>
            <a:ea typeface="+mn-ea"/>
            <a:cs typeface="+mn-cs"/>
          </a:endParaRPr>
        </a:p>
      </dgm:t>
    </dgm:pt>
    <dgm:pt modelId="{3D46AF59-F570-43ED-BCF0-1C1F5D6613AD}" type="parTrans" cxnId="{8267E4E6-1E2C-4FF8-BCBF-FF288033C4A2}">
      <dgm:prSet/>
      <dgm:spPr/>
      <dgm:t>
        <a:bodyPr/>
        <a:lstStyle/>
        <a:p>
          <a:endParaRPr lang="en-GB"/>
        </a:p>
      </dgm:t>
    </dgm:pt>
    <dgm:pt modelId="{EF576F17-B8C3-4D6D-A660-092AAFC8DFE3}" type="sibTrans" cxnId="{8267E4E6-1E2C-4FF8-BCBF-FF288033C4A2}">
      <dgm:prSet/>
      <dgm:spPr/>
      <dgm:t>
        <a:bodyPr/>
        <a:lstStyle/>
        <a:p>
          <a:endParaRPr lang="en-GB"/>
        </a:p>
      </dgm:t>
    </dgm:pt>
    <dgm:pt modelId="{B7E5EF64-18F3-4293-AA9D-FBF83E31B602}">
      <dgm:prSet custT="1"/>
      <dgm:spPr/>
      <dgm:t>
        <a:bodyPr/>
        <a:lstStyle/>
        <a:p>
          <a:pPr algn="l">
            <a:buNone/>
          </a:pPr>
          <a:endParaRPr lang="en-GB" sz="2700" b="0" i="0" kern="1200" dirty="0">
            <a:solidFill>
              <a:prstClr val="black">
                <a:hueOff val="0"/>
                <a:satOff val="0"/>
                <a:lumOff val="0"/>
                <a:alphaOff val="0"/>
              </a:prstClr>
            </a:solidFill>
            <a:latin typeface="Calibri" panose="020F0502020204030204"/>
            <a:ea typeface="+mn-ea"/>
            <a:cs typeface="+mn-cs"/>
          </a:endParaRPr>
        </a:p>
      </dgm:t>
    </dgm:pt>
    <dgm:pt modelId="{230144E3-D2D0-4124-AA0E-EDE5A42F8E29}" type="parTrans" cxnId="{B0904B12-E8E6-4029-A4C4-A624AE201730}">
      <dgm:prSet/>
      <dgm:spPr/>
      <dgm:t>
        <a:bodyPr/>
        <a:lstStyle/>
        <a:p>
          <a:endParaRPr lang="en-GB"/>
        </a:p>
      </dgm:t>
    </dgm:pt>
    <dgm:pt modelId="{C9A9CD53-9F9A-44C3-A752-3558C604A126}" type="sibTrans" cxnId="{B0904B12-E8E6-4029-A4C4-A624AE201730}">
      <dgm:prSet/>
      <dgm:spPr/>
      <dgm:t>
        <a:bodyPr/>
        <a:lstStyle/>
        <a:p>
          <a:endParaRPr lang="en-GB"/>
        </a:p>
      </dgm:t>
    </dgm:pt>
    <dgm:pt modelId="{C6CE11C3-7BD2-4388-BEB7-DF1075A763E2}" type="pres">
      <dgm:prSet presAssocID="{FA0A9AF4-93EC-4709-BE48-A0F3DC636B11}" presName="linear" presStyleCnt="0">
        <dgm:presLayoutVars>
          <dgm:animLvl val="lvl"/>
          <dgm:resizeHandles val="exact"/>
        </dgm:presLayoutVars>
      </dgm:prSet>
      <dgm:spPr/>
    </dgm:pt>
    <dgm:pt modelId="{4634F1E6-48C2-4F0E-88F6-42BD32E6F9D2}" type="pres">
      <dgm:prSet presAssocID="{D5CEC7C4-1F2C-4842-96E3-1C24AADFEAE6}" presName="parentText" presStyleLbl="node1" presStyleIdx="0" presStyleCnt="1">
        <dgm:presLayoutVars>
          <dgm:chMax val="0"/>
          <dgm:bulletEnabled val="1"/>
        </dgm:presLayoutVars>
      </dgm:prSet>
      <dgm:spPr/>
    </dgm:pt>
    <dgm:pt modelId="{C861DD2A-7283-474E-A9C0-DF347DFD5127}" type="pres">
      <dgm:prSet presAssocID="{D5CEC7C4-1F2C-4842-96E3-1C24AADFEAE6}" presName="childText" presStyleLbl="revTx" presStyleIdx="0" presStyleCnt="1" custScaleY="160585">
        <dgm:presLayoutVars>
          <dgm:bulletEnabled val="1"/>
        </dgm:presLayoutVars>
      </dgm:prSet>
      <dgm:spPr/>
    </dgm:pt>
  </dgm:ptLst>
  <dgm:cxnLst>
    <dgm:cxn modelId="{5168C500-4C3D-4116-B616-B2DA68E75466}" type="presOf" srcId="{FA0A9AF4-93EC-4709-BE48-A0F3DC636B11}" destId="{C6CE11C3-7BD2-4388-BEB7-DF1075A763E2}" srcOrd="0" destOrd="0" presId="urn:microsoft.com/office/officeart/2005/8/layout/vList2"/>
    <dgm:cxn modelId="{CD094606-A73C-4BC1-B26E-88D02F4DA63C}" type="presOf" srcId="{E4E2397F-6C4A-4905-AAB5-B53A0FB3B07A}" destId="{C861DD2A-7283-474E-A9C0-DF347DFD5127}" srcOrd="0" destOrd="1" presId="urn:microsoft.com/office/officeart/2005/8/layout/vList2"/>
    <dgm:cxn modelId="{B0904B12-E8E6-4029-A4C4-A624AE201730}" srcId="{D5CEC7C4-1F2C-4842-96E3-1C24AADFEAE6}" destId="{B7E5EF64-18F3-4293-AA9D-FBF83E31B602}" srcOrd="3" destOrd="0" parTransId="{230144E3-D2D0-4124-AA0E-EDE5A42F8E29}" sibTransId="{C9A9CD53-9F9A-44C3-A752-3558C604A126}"/>
    <dgm:cxn modelId="{AD2B6D12-7E64-4470-BC77-1D6D89671A65}" srcId="{FA0A9AF4-93EC-4709-BE48-A0F3DC636B11}" destId="{D5CEC7C4-1F2C-4842-96E3-1C24AADFEAE6}" srcOrd="0" destOrd="0" parTransId="{349E3E8E-87B8-4087-AD14-1FBDF67D6DDF}" sibTransId="{FC5B6FED-5BF2-4B11-A268-DA97822BC1A5}"/>
    <dgm:cxn modelId="{FA1F0421-72F9-4810-8796-9DBA1494E287}" srcId="{D5CEC7C4-1F2C-4842-96E3-1C24AADFEAE6}" destId="{E4E2397F-6C4A-4905-AAB5-B53A0FB3B07A}" srcOrd="1" destOrd="0" parTransId="{9358BDA2-FAC5-4B93-9E5C-2A844E6CC2F7}" sibTransId="{AC1EB7D4-A0E2-4B3D-B87F-7AA68961578E}"/>
    <dgm:cxn modelId="{38DD7F21-BA1E-4999-9EFA-B9CDFC43B5E6}" type="presOf" srcId="{D5CEC7C4-1F2C-4842-96E3-1C24AADFEAE6}" destId="{4634F1E6-48C2-4F0E-88F6-42BD32E6F9D2}" srcOrd="0" destOrd="0" presId="urn:microsoft.com/office/officeart/2005/8/layout/vList2"/>
    <dgm:cxn modelId="{935C432D-8F81-4FD4-8D9A-B249D3DE7D2F}" type="presOf" srcId="{BD5861AD-6262-4266-9755-B914D9EB87AD}" destId="{C861DD2A-7283-474E-A9C0-DF347DFD5127}" srcOrd="0" destOrd="0" presId="urn:microsoft.com/office/officeart/2005/8/layout/vList2"/>
    <dgm:cxn modelId="{8003CF7E-6C66-450C-9F82-EAB50DAC31F0}" type="presOf" srcId="{33E20991-B437-4013-BC13-950DCCC3652E}" destId="{C861DD2A-7283-474E-A9C0-DF347DFD5127}" srcOrd="0" destOrd="4" presId="urn:microsoft.com/office/officeart/2005/8/layout/vList2"/>
    <dgm:cxn modelId="{EF40FF9A-EF3D-46F2-8CCC-05FE3E4111A4}" type="presOf" srcId="{9701D6EE-8634-451E-993B-96E2B6ECE117}" destId="{C861DD2A-7283-474E-A9C0-DF347DFD5127}" srcOrd="0" destOrd="2" presId="urn:microsoft.com/office/officeart/2005/8/layout/vList2"/>
    <dgm:cxn modelId="{CA155CCF-E71E-434D-A665-4556D53BF9F4}" srcId="{D5CEC7C4-1F2C-4842-96E3-1C24AADFEAE6}" destId="{33E20991-B437-4013-BC13-950DCCC3652E}" srcOrd="4" destOrd="0" parTransId="{389E11B5-EB97-4E08-A801-685B6B83D2CC}" sibTransId="{80C936B8-E573-4158-B3C9-4039633A50B3}"/>
    <dgm:cxn modelId="{5F80F6DD-6EB1-4BAF-ADF1-8B70C585A854}" srcId="{D5CEC7C4-1F2C-4842-96E3-1C24AADFEAE6}" destId="{BD5861AD-6262-4266-9755-B914D9EB87AD}" srcOrd="0" destOrd="0" parTransId="{2A9EA3EA-9A25-4429-8107-74D80E3DE90F}" sibTransId="{50F2E530-BB97-4DEC-AD64-D035C87A6717}"/>
    <dgm:cxn modelId="{8267E4E6-1E2C-4FF8-BCBF-FF288033C4A2}" srcId="{D5CEC7C4-1F2C-4842-96E3-1C24AADFEAE6}" destId="{9701D6EE-8634-451E-993B-96E2B6ECE117}" srcOrd="2" destOrd="0" parTransId="{3D46AF59-F570-43ED-BCF0-1C1F5D6613AD}" sibTransId="{EF576F17-B8C3-4D6D-A660-092AAFC8DFE3}"/>
    <dgm:cxn modelId="{D8A60BE8-25AC-4FFC-809A-178E925BA370}" type="presOf" srcId="{B7E5EF64-18F3-4293-AA9D-FBF83E31B602}" destId="{C861DD2A-7283-474E-A9C0-DF347DFD5127}" srcOrd="0" destOrd="3" presId="urn:microsoft.com/office/officeart/2005/8/layout/vList2"/>
    <dgm:cxn modelId="{72A603CF-9308-4A0D-B0AC-405D6B1AABE7}" type="presParOf" srcId="{C6CE11C3-7BD2-4388-BEB7-DF1075A763E2}" destId="{4634F1E6-48C2-4F0E-88F6-42BD32E6F9D2}" srcOrd="0" destOrd="0" presId="urn:microsoft.com/office/officeart/2005/8/layout/vList2"/>
    <dgm:cxn modelId="{C615F46D-69C3-4CE2-B807-1C76FF206F2A}" type="presParOf" srcId="{C6CE11C3-7BD2-4388-BEB7-DF1075A763E2}" destId="{C861DD2A-7283-474E-A9C0-DF347DFD5127}"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70EB471-73C7-4CC1-B3A5-7376B2B84591}"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en-GB"/>
        </a:p>
      </dgm:t>
    </dgm:pt>
    <dgm:pt modelId="{9FA136DC-B659-4A4C-9F41-D9A5F4B18684}">
      <dgm:prSet custT="1"/>
      <dgm:spPr/>
      <dgm:t>
        <a:bodyPr/>
        <a:lstStyle/>
        <a:p>
          <a:pPr algn="l"/>
          <a:r>
            <a:rPr lang="en-GB" sz="3200" dirty="0">
              <a:solidFill>
                <a:srgbClr val="2A75BB"/>
              </a:solidFill>
            </a:rPr>
            <a:t>The What:</a:t>
          </a:r>
        </a:p>
      </dgm:t>
    </dgm:pt>
    <dgm:pt modelId="{9FA57DE9-C122-419F-AEE4-EFFA1A09F490}" type="parTrans" cxnId="{D80CF5B2-EBF7-474D-A6CB-6BDC1D817A99}">
      <dgm:prSet/>
      <dgm:spPr/>
      <dgm:t>
        <a:bodyPr/>
        <a:lstStyle/>
        <a:p>
          <a:endParaRPr lang="en-GB"/>
        </a:p>
      </dgm:t>
    </dgm:pt>
    <dgm:pt modelId="{744AA7BB-BB92-447A-9F33-B21F82F1CFC7}" type="sibTrans" cxnId="{D80CF5B2-EBF7-474D-A6CB-6BDC1D817A99}">
      <dgm:prSet/>
      <dgm:spPr/>
      <dgm:t>
        <a:bodyPr/>
        <a:lstStyle/>
        <a:p>
          <a:endParaRPr lang="en-GB"/>
        </a:p>
      </dgm:t>
    </dgm:pt>
    <dgm:pt modelId="{38D52499-F160-4718-87DA-1977E1143FD0}">
      <dgm:prSet custT="1"/>
      <dgm:spPr/>
      <dgm:t>
        <a:bodyPr/>
        <a:lstStyle/>
        <a:p>
          <a:pPr marL="0" indent="0">
            <a:buNone/>
          </a:pPr>
          <a:r>
            <a:rPr lang="en-GB" sz="1600" dirty="0">
              <a:solidFill>
                <a:srgbClr val="2A75BB"/>
              </a:solidFill>
            </a:rPr>
            <a:t>With other Welsh Local Authorities, Denbighshire and Flintshire County Councils are trialling a dedicated Carbon Emissions Calculator to support our Supply Chain Partners.</a:t>
          </a:r>
        </a:p>
      </dgm:t>
    </dgm:pt>
    <dgm:pt modelId="{B7CC045E-A663-45C3-963A-0B67C61B7056}" type="parTrans" cxnId="{ED97CCDE-17FA-4241-AE98-6A85979FFC2F}">
      <dgm:prSet/>
      <dgm:spPr/>
      <dgm:t>
        <a:bodyPr/>
        <a:lstStyle/>
        <a:p>
          <a:endParaRPr lang="en-GB"/>
        </a:p>
      </dgm:t>
    </dgm:pt>
    <dgm:pt modelId="{17CD413B-649D-46CA-838F-7DB88B9BD99B}" type="sibTrans" cxnId="{ED97CCDE-17FA-4241-AE98-6A85979FFC2F}">
      <dgm:prSet/>
      <dgm:spPr/>
      <dgm:t>
        <a:bodyPr/>
        <a:lstStyle/>
        <a:p>
          <a:endParaRPr lang="en-GB"/>
        </a:p>
      </dgm:t>
    </dgm:pt>
    <dgm:pt modelId="{804D5E1F-D6BB-4451-9654-2B16979AD8FA}">
      <dgm:prSet custT="1"/>
      <dgm:spPr/>
      <dgm:t>
        <a:bodyPr/>
        <a:lstStyle/>
        <a:p>
          <a:pPr algn="l"/>
          <a:r>
            <a:rPr lang="en-GB" sz="3200" dirty="0">
              <a:solidFill>
                <a:srgbClr val="2A75BB"/>
              </a:solidFill>
            </a:rPr>
            <a:t>The How:</a:t>
          </a:r>
        </a:p>
      </dgm:t>
    </dgm:pt>
    <dgm:pt modelId="{BE08A8D0-B021-407D-9440-6694B56D3DBE}" type="parTrans" cxnId="{B7F21574-B4FA-4625-AB53-694AC6991770}">
      <dgm:prSet/>
      <dgm:spPr/>
      <dgm:t>
        <a:bodyPr/>
        <a:lstStyle/>
        <a:p>
          <a:endParaRPr lang="en-GB"/>
        </a:p>
      </dgm:t>
    </dgm:pt>
    <dgm:pt modelId="{EF5F8123-A034-454C-A74D-D9AEBF549E2C}" type="sibTrans" cxnId="{B7F21574-B4FA-4625-AB53-694AC6991770}">
      <dgm:prSet/>
      <dgm:spPr/>
      <dgm:t>
        <a:bodyPr/>
        <a:lstStyle/>
        <a:p>
          <a:endParaRPr lang="en-GB"/>
        </a:p>
      </dgm:t>
    </dgm:pt>
    <dgm:pt modelId="{42A45D0C-91F3-4936-9082-725C24C43A57}">
      <dgm:prSet custT="1"/>
      <dgm:spPr/>
      <dgm:t>
        <a:bodyPr/>
        <a:lstStyle/>
        <a:p>
          <a:pPr marL="0" indent="0">
            <a:buNone/>
          </a:pPr>
          <a:r>
            <a:rPr lang="en-GB" sz="1600" dirty="0">
              <a:solidFill>
                <a:srgbClr val="2A75BB"/>
              </a:solidFill>
            </a:rPr>
            <a:t>We are committed to offering support throughout each step of the process, ensuring that no barriers impede the tendering process or delivery of products and services.</a:t>
          </a:r>
        </a:p>
      </dgm:t>
    </dgm:pt>
    <dgm:pt modelId="{442A751E-1922-46F3-AD3E-E900D3051CD9}" type="parTrans" cxnId="{2692278D-815B-4314-A628-9D2A066C8E1A}">
      <dgm:prSet/>
      <dgm:spPr/>
      <dgm:t>
        <a:bodyPr/>
        <a:lstStyle/>
        <a:p>
          <a:endParaRPr lang="en-GB"/>
        </a:p>
      </dgm:t>
    </dgm:pt>
    <dgm:pt modelId="{940016BE-17E4-4DFA-BBD9-67FC5278458A}" type="sibTrans" cxnId="{2692278D-815B-4314-A628-9D2A066C8E1A}">
      <dgm:prSet/>
      <dgm:spPr/>
      <dgm:t>
        <a:bodyPr/>
        <a:lstStyle/>
        <a:p>
          <a:endParaRPr lang="en-GB"/>
        </a:p>
      </dgm:t>
    </dgm:pt>
    <dgm:pt modelId="{3086906A-8330-40F5-8F47-458AB980EBDC}">
      <dgm:prSet custT="1"/>
      <dgm:spPr/>
      <dgm:t>
        <a:bodyPr/>
        <a:lstStyle/>
        <a:p>
          <a:pPr algn="l"/>
          <a:r>
            <a:rPr lang="en-GB" sz="3200" dirty="0">
              <a:solidFill>
                <a:srgbClr val="2A75BB"/>
              </a:solidFill>
            </a:rPr>
            <a:t>What’s in it for business?</a:t>
          </a:r>
        </a:p>
      </dgm:t>
    </dgm:pt>
    <dgm:pt modelId="{289B3C53-7C13-4F26-96CD-09ECB6C61669}" type="parTrans" cxnId="{4D0C6624-8C0D-405A-9CF7-ADB587409138}">
      <dgm:prSet/>
      <dgm:spPr/>
      <dgm:t>
        <a:bodyPr/>
        <a:lstStyle/>
        <a:p>
          <a:endParaRPr lang="en-GB"/>
        </a:p>
      </dgm:t>
    </dgm:pt>
    <dgm:pt modelId="{D02DEE33-676B-4542-ACFA-305CF2EE0D75}" type="sibTrans" cxnId="{4D0C6624-8C0D-405A-9CF7-ADB587409138}">
      <dgm:prSet/>
      <dgm:spPr/>
      <dgm:t>
        <a:bodyPr/>
        <a:lstStyle/>
        <a:p>
          <a:endParaRPr lang="en-GB"/>
        </a:p>
      </dgm:t>
    </dgm:pt>
    <dgm:pt modelId="{D3E3A96E-74D6-4E75-9C8D-6577D03AD93B}">
      <dgm:prSet custT="1"/>
      <dgm:spPr/>
      <dgm:t>
        <a:bodyPr/>
        <a:lstStyle/>
        <a:p>
          <a:pPr marL="0" lvl="1" indent="0" defTabSz="533400">
            <a:lnSpc>
              <a:spcPct val="90000"/>
            </a:lnSpc>
            <a:spcBef>
              <a:spcPct val="0"/>
            </a:spcBef>
            <a:spcAft>
              <a:spcPct val="15000"/>
            </a:spcAft>
          </a:pPr>
          <a:r>
            <a:rPr lang="en-GB" sz="1600" dirty="0">
              <a:solidFill>
                <a:srgbClr val="2A75BB"/>
              </a:solidFill>
            </a:rPr>
            <a:t>Identify cost-effective ways to reduce carbon footprint.</a:t>
          </a:r>
        </a:p>
      </dgm:t>
    </dgm:pt>
    <dgm:pt modelId="{866E03F2-9F3D-4ECB-A1FA-DDF89F25AF25}" type="parTrans" cxnId="{57079B0F-4E97-46DD-B334-9BB887F00535}">
      <dgm:prSet/>
      <dgm:spPr/>
      <dgm:t>
        <a:bodyPr/>
        <a:lstStyle/>
        <a:p>
          <a:endParaRPr lang="en-GB"/>
        </a:p>
      </dgm:t>
    </dgm:pt>
    <dgm:pt modelId="{C5E8190D-E05F-45EF-B490-0BF6BD1B38E2}" type="sibTrans" cxnId="{57079B0F-4E97-46DD-B334-9BB887F00535}">
      <dgm:prSet/>
      <dgm:spPr/>
      <dgm:t>
        <a:bodyPr/>
        <a:lstStyle/>
        <a:p>
          <a:endParaRPr lang="en-GB"/>
        </a:p>
      </dgm:t>
    </dgm:pt>
    <dgm:pt modelId="{B1FB5EB7-A13A-4BBF-8794-07182E35C278}">
      <dgm:prSet custT="1"/>
      <dgm:spPr/>
      <dgm:t>
        <a:bodyPr/>
        <a:lstStyle/>
        <a:p>
          <a:pPr marL="114300" indent="0"/>
          <a:endParaRPr lang="en-GB" sz="1400" dirty="0">
            <a:solidFill>
              <a:srgbClr val="2A75BB"/>
            </a:solidFill>
          </a:endParaRPr>
        </a:p>
      </dgm:t>
    </dgm:pt>
    <dgm:pt modelId="{A7BF0702-7B8D-4CEB-8C89-1FF7B81A620C}" type="parTrans" cxnId="{D5D4F7D5-5092-4B98-B0A1-F0B799FCE5D2}">
      <dgm:prSet/>
      <dgm:spPr/>
      <dgm:t>
        <a:bodyPr/>
        <a:lstStyle/>
        <a:p>
          <a:endParaRPr lang="en-GB"/>
        </a:p>
      </dgm:t>
    </dgm:pt>
    <dgm:pt modelId="{7F576249-E8BE-489F-8ED8-1B0506AAACC3}" type="sibTrans" cxnId="{D5D4F7D5-5092-4B98-B0A1-F0B799FCE5D2}">
      <dgm:prSet/>
      <dgm:spPr/>
      <dgm:t>
        <a:bodyPr/>
        <a:lstStyle/>
        <a:p>
          <a:endParaRPr lang="en-GB"/>
        </a:p>
      </dgm:t>
    </dgm:pt>
    <dgm:pt modelId="{F01AAE20-133F-4E42-B476-0A91DD9E0359}">
      <dgm:prSet custT="1"/>
      <dgm:spPr/>
      <dgm:t>
        <a:bodyPr/>
        <a:lstStyle/>
        <a:p>
          <a:pPr marL="0" lvl="1" indent="0" defTabSz="533400">
            <a:lnSpc>
              <a:spcPct val="90000"/>
            </a:lnSpc>
            <a:spcBef>
              <a:spcPct val="0"/>
            </a:spcBef>
            <a:spcAft>
              <a:spcPct val="15000"/>
            </a:spcAft>
          </a:pPr>
          <a:r>
            <a:rPr lang="en-GB" sz="1600" dirty="0">
              <a:solidFill>
                <a:srgbClr val="2A75BB"/>
              </a:solidFill>
            </a:rPr>
            <a:t>Be prepared for sustainability questions when tendering for both public and private sector contracts.</a:t>
          </a:r>
        </a:p>
      </dgm:t>
    </dgm:pt>
    <dgm:pt modelId="{8A1FE712-409B-4E86-8D4C-CEEC23B32CBE}" type="parTrans" cxnId="{DEAFB590-A3B6-47F0-AFD7-AA940BD50D26}">
      <dgm:prSet/>
      <dgm:spPr/>
      <dgm:t>
        <a:bodyPr/>
        <a:lstStyle/>
        <a:p>
          <a:endParaRPr lang="en-GB"/>
        </a:p>
      </dgm:t>
    </dgm:pt>
    <dgm:pt modelId="{86EB27FE-F94C-4D66-966E-CB4FCC7D76DB}" type="sibTrans" cxnId="{DEAFB590-A3B6-47F0-AFD7-AA940BD50D26}">
      <dgm:prSet/>
      <dgm:spPr/>
      <dgm:t>
        <a:bodyPr/>
        <a:lstStyle/>
        <a:p>
          <a:endParaRPr lang="en-GB"/>
        </a:p>
      </dgm:t>
    </dgm:pt>
    <dgm:pt modelId="{37CBC253-A2D7-43A1-9FF8-4E392CF8A14B}">
      <dgm:prSet custT="1"/>
      <dgm:spPr/>
      <dgm:t>
        <a:bodyPr/>
        <a:lstStyle/>
        <a:p>
          <a:pPr marL="0" lvl="1" indent="0" defTabSz="533400">
            <a:lnSpc>
              <a:spcPct val="90000"/>
            </a:lnSpc>
            <a:spcBef>
              <a:spcPct val="0"/>
            </a:spcBef>
            <a:spcAft>
              <a:spcPct val="15000"/>
            </a:spcAft>
          </a:pPr>
          <a:r>
            <a:rPr lang="en-GB" sz="1600" dirty="0">
              <a:solidFill>
                <a:srgbClr val="2A75BB"/>
              </a:solidFill>
            </a:rPr>
            <a:t>Make a difference to climate change by examining your own emissions and those of your Supply Chains.</a:t>
          </a:r>
        </a:p>
      </dgm:t>
    </dgm:pt>
    <dgm:pt modelId="{E3B66629-BA77-4384-A067-C5153D1A163D}" type="parTrans" cxnId="{516C8B96-ECF2-435F-A28D-5364B39441C1}">
      <dgm:prSet/>
      <dgm:spPr/>
      <dgm:t>
        <a:bodyPr/>
        <a:lstStyle/>
        <a:p>
          <a:endParaRPr lang="en-GB"/>
        </a:p>
      </dgm:t>
    </dgm:pt>
    <dgm:pt modelId="{EAC0D13C-7811-4EE9-A463-34CE7FE39A08}" type="sibTrans" cxnId="{516C8B96-ECF2-435F-A28D-5364B39441C1}">
      <dgm:prSet/>
      <dgm:spPr/>
      <dgm:t>
        <a:bodyPr/>
        <a:lstStyle/>
        <a:p>
          <a:endParaRPr lang="en-GB"/>
        </a:p>
      </dgm:t>
    </dgm:pt>
    <dgm:pt modelId="{034E8563-B6A9-4DE1-BEC6-14351FDF8EDC}" type="pres">
      <dgm:prSet presAssocID="{670EB471-73C7-4CC1-B3A5-7376B2B84591}" presName="Name0" presStyleCnt="0">
        <dgm:presLayoutVars>
          <dgm:chMax val="7"/>
          <dgm:dir/>
          <dgm:animLvl val="lvl"/>
          <dgm:resizeHandles val="exact"/>
        </dgm:presLayoutVars>
      </dgm:prSet>
      <dgm:spPr/>
    </dgm:pt>
    <dgm:pt modelId="{6676F1C9-B32C-4E33-9B98-6807714B6BC4}" type="pres">
      <dgm:prSet presAssocID="{9FA136DC-B659-4A4C-9F41-D9A5F4B18684}" presName="circle1" presStyleLbl="node1" presStyleIdx="0" presStyleCnt="3" custLinFactNeighborX="528"/>
      <dgm:spPr/>
    </dgm:pt>
    <dgm:pt modelId="{504889CC-EDB3-4649-8398-A5CA72F45ED7}" type="pres">
      <dgm:prSet presAssocID="{9FA136DC-B659-4A4C-9F41-D9A5F4B18684}" presName="space" presStyleCnt="0"/>
      <dgm:spPr/>
    </dgm:pt>
    <dgm:pt modelId="{03AC75C6-2D0F-4C38-B2C5-D9E93E0CEF33}" type="pres">
      <dgm:prSet presAssocID="{9FA136DC-B659-4A4C-9F41-D9A5F4B18684}" presName="rect1" presStyleLbl="alignAcc1" presStyleIdx="0" presStyleCnt="3" custLinFactNeighborY="-641"/>
      <dgm:spPr/>
    </dgm:pt>
    <dgm:pt modelId="{F682D205-2FA2-449F-B4CC-AFD20CBD9507}" type="pres">
      <dgm:prSet presAssocID="{804D5E1F-D6BB-4451-9654-2B16979AD8FA}" presName="vertSpace2" presStyleLbl="node1" presStyleIdx="0" presStyleCnt="3"/>
      <dgm:spPr/>
    </dgm:pt>
    <dgm:pt modelId="{A2DAA30E-E8F5-420D-8881-22549DE929D5}" type="pres">
      <dgm:prSet presAssocID="{804D5E1F-D6BB-4451-9654-2B16979AD8FA}" presName="circle2" presStyleLbl="node1" presStyleIdx="1" presStyleCnt="3" custScaleY="105133"/>
      <dgm:spPr/>
    </dgm:pt>
    <dgm:pt modelId="{E52DB6CF-9A7A-41D6-9134-299241DFA174}" type="pres">
      <dgm:prSet presAssocID="{804D5E1F-D6BB-4451-9654-2B16979AD8FA}" presName="rect2" presStyleLbl="alignAcc1" presStyleIdx="1" presStyleCnt="3" custScaleY="104778" custLinFactNeighborX="138" custLinFactNeighborY="-275"/>
      <dgm:spPr/>
    </dgm:pt>
    <dgm:pt modelId="{ECCB53DB-3E6F-4A2B-A7D0-71BC8B510B20}" type="pres">
      <dgm:prSet presAssocID="{3086906A-8330-40F5-8F47-458AB980EBDC}" presName="vertSpace3" presStyleLbl="node1" presStyleIdx="1" presStyleCnt="3"/>
      <dgm:spPr/>
    </dgm:pt>
    <dgm:pt modelId="{762C764A-6B86-46D9-8541-2FC823BAC8C3}" type="pres">
      <dgm:prSet presAssocID="{3086906A-8330-40F5-8F47-458AB980EBDC}" presName="circle3" presStyleLbl="node1" presStyleIdx="2" presStyleCnt="3" custScaleY="127361"/>
      <dgm:spPr/>
    </dgm:pt>
    <dgm:pt modelId="{B0F37673-5E1E-4F45-B119-B442CC6A9478}" type="pres">
      <dgm:prSet presAssocID="{3086906A-8330-40F5-8F47-458AB980EBDC}" presName="rect3" presStyleLbl="alignAcc1" presStyleIdx="2" presStyleCnt="3" custScaleY="129876" custLinFactNeighborX="138"/>
      <dgm:spPr/>
    </dgm:pt>
    <dgm:pt modelId="{74E5EC8B-9EA8-4396-BC73-F9E4213B394E}" type="pres">
      <dgm:prSet presAssocID="{9FA136DC-B659-4A4C-9F41-D9A5F4B18684}" presName="rect1ParTx" presStyleLbl="alignAcc1" presStyleIdx="2" presStyleCnt="3">
        <dgm:presLayoutVars>
          <dgm:chMax val="1"/>
          <dgm:bulletEnabled val="1"/>
        </dgm:presLayoutVars>
      </dgm:prSet>
      <dgm:spPr/>
    </dgm:pt>
    <dgm:pt modelId="{83E0F1F4-B546-4D12-9C81-DFAD2979E39C}" type="pres">
      <dgm:prSet presAssocID="{9FA136DC-B659-4A4C-9F41-D9A5F4B18684}" presName="rect1ChTx" presStyleLbl="alignAcc1" presStyleIdx="2" presStyleCnt="3" custScaleX="123953" custLinFactNeighborX="-5984">
        <dgm:presLayoutVars>
          <dgm:bulletEnabled val="1"/>
        </dgm:presLayoutVars>
      </dgm:prSet>
      <dgm:spPr/>
    </dgm:pt>
    <dgm:pt modelId="{C13A72DA-4693-4B17-8D54-AFB8256BF6E2}" type="pres">
      <dgm:prSet presAssocID="{804D5E1F-D6BB-4451-9654-2B16979AD8FA}" presName="rect2ParTx" presStyleLbl="alignAcc1" presStyleIdx="2" presStyleCnt="3">
        <dgm:presLayoutVars>
          <dgm:chMax val="1"/>
          <dgm:bulletEnabled val="1"/>
        </dgm:presLayoutVars>
      </dgm:prSet>
      <dgm:spPr/>
    </dgm:pt>
    <dgm:pt modelId="{C3E97BF8-567D-4D1B-86BD-1C4C38FD30F8}" type="pres">
      <dgm:prSet presAssocID="{804D5E1F-D6BB-4451-9654-2B16979AD8FA}" presName="rect2ChTx" presStyleLbl="alignAcc1" presStyleIdx="2" presStyleCnt="3" custScaleX="123971" custLinFactNeighborX="-5993" custLinFactNeighborY="-4911">
        <dgm:presLayoutVars>
          <dgm:bulletEnabled val="1"/>
        </dgm:presLayoutVars>
      </dgm:prSet>
      <dgm:spPr/>
    </dgm:pt>
    <dgm:pt modelId="{5A592933-A596-4142-BBF2-64F0412E719D}" type="pres">
      <dgm:prSet presAssocID="{3086906A-8330-40F5-8F47-458AB980EBDC}" presName="rect3ParTx" presStyleLbl="alignAcc1" presStyleIdx="2" presStyleCnt="3">
        <dgm:presLayoutVars>
          <dgm:chMax val="1"/>
          <dgm:bulletEnabled val="1"/>
        </dgm:presLayoutVars>
      </dgm:prSet>
      <dgm:spPr/>
    </dgm:pt>
    <dgm:pt modelId="{BDD42B54-808C-4ECF-AE8E-F77C7137FFAA}" type="pres">
      <dgm:prSet presAssocID="{3086906A-8330-40F5-8F47-458AB980EBDC}" presName="rect3ChTx" presStyleLbl="alignAcc1" presStyleIdx="2" presStyleCnt="3" custScaleX="120487" custScaleY="116666" custLinFactNeighborX="-8884" custLinFactNeighborY="-1191">
        <dgm:presLayoutVars>
          <dgm:bulletEnabled val="1"/>
        </dgm:presLayoutVars>
      </dgm:prSet>
      <dgm:spPr/>
    </dgm:pt>
  </dgm:ptLst>
  <dgm:cxnLst>
    <dgm:cxn modelId="{57079B0F-4E97-46DD-B334-9BB887F00535}" srcId="{3086906A-8330-40F5-8F47-458AB980EBDC}" destId="{D3E3A96E-74D6-4E75-9C8D-6577D03AD93B}" srcOrd="0" destOrd="0" parTransId="{866E03F2-9F3D-4ECB-A1FA-DDF89F25AF25}" sibTransId="{C5E8190D-E05F-45EF-B490-0BF6BD1B38E2}"/>
    <dgm:cxn modelId="{1E474910-07A3-439B-8350-DF0EB28725CF}" type="presOf" srcId="{38D52499-F160-4718-87DA-1977E1143FD0}" destId="{83E0F1F4-B546-4D12-9C81-DFAD2979E39C}" srcOrd="0" destOrd="0" presId="urn:microsoft.com/office/officeart/2005/8/layout/target3"/>
    <dgm:cxn modelId="{5C26BC10-9B41-40F9-8095-88B3ACA7CAFE}" type="presOf" srcId="{D3E3A96E-74D6-4E75-9C8D-6577D03AD93B}" destId="{BDD42B54-808C-4ECF-AE8E-F77C7137FFAA}" srcOrd="0" destOrd="0" presId="urn:microsoft.com/office/officeart/2005/8/layout/target3"/>
    <dgm:cxn modelId="{CACB4B1F-37B8-4CBA-BE55-64072B160986}" type="presOf" srcId="{804D5E1F-D6BB-4451-9654-2B16979AD8FA}" destId="{E52DB6CF-9A7A-41D6-9134-299241DFA174}" srcOrd="0" destOrd="0" presId="urn:microsoft.com/office/officeart/2005/8/layout/target3"/>
    <dgm:cxn modelId="{4D0C6624-8C0D-405A-9CF7-ADB587409138}" srcId="{670EB471-73C7-4CC1-B3A5-7376B2B84591}" destId="{3086906A-8330-40F5-8F47-458AB980EBDC}" srcOrd="2" destOrd="0" parTransId="{289B3C53-7C13-4F26-96CD-09ECB6C61669}" sibTransId="{D02DEE33-676B-4542-ACFA-305CF2EE0D75}"/>
    <dgm:cxn modelId="{86321326-CE18-44F4-8401-E0475ADDA432}" type="presOf" srcId="{3086906A-8330-40F5-8F47-458AB980EBDC}" destId="{B0F37673-5E1E-4F45-B119-B442CC6A9478}" srcOrd="0" destOrd="0" presId="urn:microsoft.com/office/officeart/2005/8/layout/target3"/>
    <dgm:cxn modelId="{977EC952-D480-408E-BC1D-A310F484929F}" type="presOf" srcId="{670EB471-73C7-4CC1-B3A5-7376B2B84591}" destId="{034E8563-B6A9-4DE1-BEC6-14351FDF8EDC}" srcOrd="0" destOrd="0" presId="urn:microsoft.com/office/officeart/2005/8/layout/target3"/>
    <dgm:cxn modelId="{B7F21574-B4FA-4625-AB53-694AC6991770}" srcId="{670EB471-73C7-4CC1-B3A5-7376B2B84591}" destId="{804D5E1F-D6BB-4451-9654-2B16979AD8FA}" srcOrd="1" destOrd="0" parTransId="{BE08A8D0-B021-407D-9440-6694B56D3DBE}" sibTransId="{EF5F8123-A034-454C-A74D-D9AEBF549E2C}"/>
    <dgm:cxn modelId="{2692278D-815B-4314-A628-9D2A066C8E1A}" srcId="{804D5E1F-D6BB-4451-9654-2B16979AD8FA}" destId="{42A45D0C-91F3-4936-9082-725C24C43A57}" srcOrd="0" destOrd="0" parTransId="{442A751E-1922-46F3-AD3E-E900D3051CD9}" sibTransId="{940016BE-17E4-4DFA-BBD9-67FC5278458A}"/>
    <dgm:cxn modelId="{DEAFB590-A3B6-47F0-AFD7-AA940BD50D26}" srcId="{3086906A-8330-40F5-8F47-458AB980EBDC}" destId="{F01AAE20-133F-4E42-B476-0A91DD9E0359}" srcOrd="1" destOrd="0" parTransId="{8A1FE712-409B-4E86-8D4C-CEEC23B32CBE}" sibTransId="{86EB27FE-F94C-4D66-966E-CB4FCC7D76DB}"/>
    <dgm:cxn modelId="{1D02AB95-83E3-48F4-8559-D48E32846DB0}" type="presOf" srcId="{42A45D0C-91F3-4936-9082-725C24C43A57}" destId="{C3E97BF8-567D-4D1B-86BD-1C4C38FD30F8}" srcOrd="0" destOrd="0" presId="urn:microsoft.com/office/officeart/2005/8/layout/target3"/>
    <dgm:cxn modelId="{516C8B96-ECF2-435F-A28D-5364B39441C1}" srcId="{3086906A-8330-40F5-8F47-458AB980EBDC}" destId="{37CBC253-A2D7-43A1-9FF8-4E392CF8A14B}" srcOrd="2" destOrd="0" parTransId="{E3B66629-BA77-4384-A067-C5153D1A163D}" sibTransId="{EAC0D13C-7811-4EE9-A463-34CE7FE39A08}"/>
    <dgm:cxn modelId="{4D219997-0C8F-4A19-AA5F-F6F5F89B148C}" type="presOf" srcId="{B1FB5EB7-A13A-4BBF-8794-07182E35C278}" destId="{C3E97BF8-567D-4D1B-86BD-1C4C38FD30F8}" srcOrd="0" destOrd="1" presId="urn:microsoft.com/office/officeart/2005/8/layout/target3"/>
    <dgm:cxn modelId="{9E024D9F-3B23-4297-B8B6-723EBB220465}" type="presOf" srcId="{804D5E1F-D6BB-4451-9654-2B16979AD8FA}" destId="{C13A72DA-4693-4B17-8D54-AFB8256BF6E2}" srcOrd="1" destOrd="0" presId="urn:microsoft.com/office/officeart/2005/8/layout/target3"/>
    <dgm:cxn modelId="{C1DE55A2-9479-4FC1-AA5C-01832C925E2A}" type="presOf" srcId="{9FA136DC-B659-4A4C-9F41-D9A5F4B18684}" destId="{74E5EC8B-9EA8-4396-BC73-F9E4213B394E}" srcOrd="1" destOrd="0" presId="urn:microsoft.com/office/officeart/2005/8/layout/target3"/>
    <dgm:cxn modelId="{EB5556A7-759A-4509-B064-2D0C97159A23}" type="presOf" srcId="{F01AAE20-133F-4E42-B476-0A91DD9E0359}" destId="{BDD42B54-808C-4ECF-AE8E-F77C7137FFAA}" srcOrd="0" destOrd="1" presId="urn:microsoft.com/office/officeart/2005/8/layout/target3"/>
    <dgm:cxn modelId="{D80CF5B2-EBF7-474D-A6CB-6BDC1D817A99}" srcId="{670EB471-73C7-4CC1-B3A5-7376B2B84591}" destId="{9FA136DC-B659-4A4C-9F41-D9A5F4B18684}" srcOrd="0" destOrd="0" parTransId="{9FA57DE9-C122-419F-AEE4-EFFA1A09F490}" sibTransId="{744AA7BB-BB92-447A-9F33-B21F82F1CFC7}"/>
    <dgm:cxn modelId="{85155ACA-98CC-477B-B775-37387D23A5CC}" type="presOf" srcId="{9FA136DC-B659-4A4C-9F41-D9A5F4B18684}" destId="{03AC75C6-2D0F-4C38-B2C5-D9E93E0CEF33}" srcOrd="0" destOrd="0" presId="urn:microsoft.com/office/officeart/2005/8/layout/target3"/>
    <dgm:cxn modelId="{66E55FCD-4322-4600-81A1-57E3ABBBB43B}" type="presOf" srcId="{37CBC253-A2D7-43A1-9FF8-4E392CF8A14B}" destId="{BDD42B54-808C-4ECF-AE8E-F77C7137FFAA}" srcOrd="0" destOrd="2" presId="urn:microsoft.com/office/officeart/2005/8/layout/target3"/>
    <dgm:cxn modelId="{D5D4F7D5-5092-4B98-B0A1-F0B799FCE5D2}" srcId="{804D5E1F-D6BB-4451-9654-2B16979AD8FA}" destId="{B1FB5EB7-A13A-4BBF-8794-07182E35C278}" srcOrd="1" destOrd="0" parTransId="{A7BF0702-7B8D-4CEB-8C89-1FF7B81A620C}" sibTransId="{7F576249-E8BE-489F-8ED8-1B0506AAACC3}"/>
    <dgm:cxn modelId="{FF2A2FDD-9591-4014-884E-5481D0EEEA8F}" type="presOf" srcId="{3086906A-8330-40F5-8F47-458AB980EBDC}" destId="{5A592933-A596-4142-BBF2-64F0412E719D}" srcOrd="1" destOrd="0" presId="urn:microsoft.com/office/officeart/2005/8/layout/target3"/>
    <dgm:cxn modelId="{ED97CCDE-17FA-4241-AE98-6A85979FFC2F}" srcId="{9FA136DC-B659-4A4C-9F41-D9A5F4B18684}" destId="{38D52499-F160-4718-87DA-1977E1143FD0}" srcOrd="0" destOrd="0" parTransId="{B7CC045E-A663-45C3-963A-0B67C61B7056}" sibTransId="{17CD413B-649D-46CA-838F-7DB88B9BD99B}"/>
    <dgm:cxn modelId="{734EE2D6-B65A-46E5-998E-CEA09DF931F9}" type="presParOf" srcId="{034E8563-B6A9-4DE1-BEC6-14351FDF8EDC}" destId="{6676F1C9-B32C-4E33-9B98-6807714B6BC4}" srcOrd="0" destOrd="0" presId="urn:microsoft.com/office/officeart/2005/8/layout/target3"/>
    <dgm:cxn modelId="{8547A490-AA31-45E2-AC85-54E04C9F5574}" type="presParOf" srcId="{034E8563-B6A9-4DE1-BEC6-14351FDF8EDC}" destId="{504889CC-EDB3-4649-8398-A5CA72F45ED7}" srcOrd="1" destOrd="0" presId="urn:microsoft.com/office/officeart/2005/8/layout/target3"/>
    <dgm:cxn modelId="{D12FAD5C-40B4-4336-BC27-D65D110EA193}" type="presParOf" srcId="{034E8563-B6A9-4DE1-BEC6-14351FDF8EDC}" destId="{03AC75C6-2D0F-4C38-B2C5-D9E93E0CEF33}" srcOrd="2" destOrd="0" presId="urn:microsoft.com/office/officeart/2005/8/layout/target3"/>
    <dgm:cxn modelId="{412F49E0-E3DC-42F0-B519-DC8F0B13FDB6}" type="presParOf" srcId="{034E8563-B6A9-4DE1-BEC6-14351FDF8EDC}" destId="{F682D205-2FA2-449F-B4CC-AFD20CBD9507}" srcOrd="3" destOrd="0" presId="urn:microsoft.com/office/officeart/2005/8/layout/target3"/>
    <dgm:cxn modelId="{FA8ED2B0-13AD-40F7-9FA0-E5C5CE0ACD78}" type="presParOf" srcId="{034E8563-B6A9-4DE1-BEC6-14351FDF8EDC}" destId="{A2DAA30E-E8F5-420D-8881-22549DE929D5}" srcOrd="4" destOrd="0" presId="urn:microsoft.com/office/officeart/2005/8/layout/target3"/>
    <dgm:cxn modelId="{4728D258-E319-4B64-B71C-1A3111817F3A}" type="presParOf" srcId="{034E8563-B6A9-4DE1-BEC6-14351FDF8EDC}" destId="{E52DB6CF-9A7A-41D6-9134-299241DFA174}" srcOrd="5" destOrd="0" presId="urn:microsoft.com/office/officeart/2005/8/layout/target3"/>
    <dgm:cxn modelId="{99493B87-6D19-40C4-B999-5C2BAC0E7958}" type="presParOf" srcId="{034E8563-B6A9-4DE1-BEC6-14351FDF8EDC}" destId="{ECCB53DB-3E6F-4A2B-A7D0-71BC8B510B20}" srcOrd="6" destOrd="0" presId="urn:microsoft.com/office/officeart/2005/8/layout/target3"/>
    <dgm:cxn modelId="{B6A56665-4541-4E64-8504-1294F57412FB}" type="presParOf" srcId="{034E8563-B6A9-4DE1-BEC6-14351FDF8EDC}" destId="{762C764A-6B86-46D9-8541-2FC823BAC8C3}" srcOrd="7" destOrd="0" presId="urn:microsoft.com/office/officeart/2005/8/layout/target3"/>
    <dgm:cxn modelId="{DDF48ACC-02CD-4024-882F-B2F210BC50BE}" type="presParOf" srcId="{034E8563-B6A9-4DE1-BEC6-14351FDF8EDC}" destId="{B0F37673-5E1E-4F45-B119-B442CC6A9478}" srcOrd="8" destOrd="0" presId="urn:microsoft.com/office/officeart/2005/8/layout/target3"/>
    <dgm:cxn modelId="{EF0A37EF-AB57-4DCF-87C8-AFD0F510D312}" type="presParOf" srcId="{034E8563-B6A9-4DE1-BEC6-14351FDF8EDC}" destId="{74E5EC8B-9EA8-4396-BC73-F9E4213B394E}" srcOrd="9" destOrd="0" presId="urn:microsoft.com/office/officeart/2005/8/layout/target3"/>
    <dgm:cxn modelId="{93D96027-B57A-412B-B825-6892F6ACF7B6}" type="presParOf" srcId="{034E8563-B6A9-4DE1-BEC6-14351FDF8EDC}" destId="{83E0F1F4-B546-4D12-9C81-DFAD2979E39C}" srcOrd="10" destOrd="0" presId="urn:microsoft.com/office/officeart/2005/8/layout/target3"/>
    <dgm:cxn modelId="{F2D6B18D-1E44-400E-AC2C-066BD135D953}" type="presParOf" srcId="{034E8563-B6A9-4DE1-BEC6-14351FDF8EDC}" destId="{C13A72DA-4693-4B17-8D54-AFB8256BF6E2}" srcOrd="11" destOrd="0" presId="urn:microsoft.com/office/officeart/2005/8/layout/target3"/>
    <dgm:cxn modelId="{9D83886B-A904-4884-8E80-900CEFF13FC2}" type="presParOf" srcId="{034E8563-B6A9-4DE1-BEC6-14351FDF8EDC}" destId="{C3E97BF8-567D-4D1B-86BD-1C4C38FD30F8}" srcOrd="12" destOrd="0" presId="urn:microsoft.com/office/officeart/2005/8/layout/target3"/>
    <dgm:cxn modelId="{B77612FC-3ABD-403E-9803-8F1F1565338D}" type="presParOf" srcId="{034E8563-B6A9-4DE1-BEC6-14351FDF8EDC}" destId="{5A592933-A596-4142-BBF2-64F0412E719D}" srcOrd="13" destOrd="0" presId="urn:microsoft.com/office/officeart/2005/8/layout/target3"/>
    <dgm:cxn modelId="{CAA749D5-909C-4EA7-946B-65C04029A1C4}" type="presParOf" srcId="{034E8563-B6A9-4DE1-BEC6-14351FDF8EDC}" destId="{BDD42B54-808C-4ECF-AE8E-F77C7137FFAA}" srcOrd="14"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E6C0D58-54CD-4A14-A9E0-7CF0A1F1894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5B322A14-D82E-42DB-B5B3-FEB914FC6DA9}">
      <dgm:prSet/>
      <dgm:spPr/>
      <dgm:t>
        <a:bodyPr/>
        <a:lstStyle/>
        <a:p>
          <a:r>
            <a:rPr lang="en-GB" b="0" i="0" dirty="0"/>
            <a:t>Once your organisation has gathered relevant data, the next step is to input the figures into a carbon calculator spreadsheet.  We are working with multiple LAs across Wales to trial a unified Carbon Calculator for suppliers. Merging best practices offers a seamless process for suppliers to report on their emissions.                                                  </a:t>
          </a:r>
          <a:endParaRPr lang="en-GB" i="1" dirty="0"/>
        </a:p>
      </dgm:t>
    </dgm:pt>
    <dgm:pt modelId="{5BFE9618-7377-4C58-ADA8-DF7649C1EDF9}" type="parTrans" cxnId="{62F64C6E-6D7E-4A3D-9D2C-E8E84FA70C03}">
      <dgm:prSet/>
      <dgm:spPr/>
      <dgm:t>
        <a:bodyPr/>
        <a:lstStyle/>
        <a:p>
          <a:endParaRPr lang="en-GB"/>
        </a:p>
      </dgm:t>
    </dgm:pt>
    <dgm:pt modelId="{C893E2F3-6B04-4E42-9B10-3BCBC20E1EAA}" type="sibTrans" cxnId="{62F64C6E-6D7E-4A3D-9D2C-E8E84FA70C03}">
      <dgm:prSet/>
      <dgm:spPr/>
      <dgm:t>
        <a:bodyPr/>
        <a:lstStyle/>
        <a:p>
          <a:endParaRPr lang="en-GB"/>
        </a:p>
      </dgm:t>
    </dgm:pt>
    <dgm:pt modelId="{8E080537-1DDB-42F5-A985-617655976742}">
      <dgm:prSet/>
      <dgm:spPr/>
      <dgm:t>
        <a:bodyPr/>
        <a:lstStyle/>
        <a:p>
          <a:r>
            <a:rPr lang="en-GB" b="0" i="0" dirty="0"/>
            <a:t>It is important to note that reporting on emissions is a critical step in our collective journey towards achieving </a:t>
          </a:r>
          <a:r>
            <a:rPr lang="en-GB" b="1" i="0" dirty="0"/>
            <a:t>net zero</a:t>
          </a:r>
          <a:r>
            <a:rPr lang="en-GB" b="0" i="0" dirty="0"/>
            <a:t>.  </a:t>
          </a:r>
          <a:r>
            <a:rPr lang="nl-NL" i="1" dirty="0">
              <a:solidFill>
                <a:srgbClr val="FFFF00"/>
              </a:solidFill>
              <a:hlinkClick xmlns:r="http://schemas.openxmlformats.org/officeDocument/2006/relationships" r:id="rId1">
                <a:extLst>
                  <a:ext uri="{A12FA001-AC4F-418D-AE19-62706E023703}">
                    <ahyp:hlinkClr xmlns:ahyp="http://schemas.microsoft.com/office/drawing/2018/hyperlinkcolor" val="tx"/>
                  </a:ext>
                </a:extLst>
              </a:hlinkClick>
            </a:rPr>
            <a:t>Welsh Government Net Zero Strategic Plan link</a:t>
          </a:r>
          <a:r>
            <a:rPr lang="en-GB" i="1" dirty="0">
              <a:solidFill>
                <a:srgbClr val="FFFF00"/>
              </a:solidFill>
            </a:rPr>
            <a:t> </a:t>
          </a:r>
          <a:endParaRPr lang="en-GB" b="1" i="1" dirty="0">
            <a:solidFill>
              <a:srgbClr val="FF0000"/>
            </a:solidFill>
          </a:endParaRPr>
        </a:p>
      </dgm:t>
    </dgm:pt>
    <dgm:pt modelId="{84C217CA-D47B-4F7D-BE70-120642E43E27}" type="parTrans" cxnId="{9E1079AC-5810-4058-9891-3F1F9B4B6B69}">
      <dgm:prSet/>
      <dgm:spPr/>
      <dgm:t>
        <a:bodyPr/>
        <a:lstStyle/>
        <a:p>
          <a:endParaRPr lang="en-GB"/>
        </a:p>
      </dgm:t>
    </dgm:pt>
    <dgm:pt modelId="{97BC216D-A7F6-4184-8126-FEC29C798AD5}" type="sibTrans" cxnId="{9E1079AC-5810-4058-9891-3F1F9B4B6B69}">
      <dgm:prSet/>
      <dgm:spPr/>
      <dgm:t>
        <a:bodyPr/>
        <a:lstStyle/>
        <a:p>
          <a:endParaRPr lang="en-GB"/>
        </a:p>
      </dgm:t>
    </dgm:pt>
    <dgm:pt modelId="{5213F6E5-5C31-4F11-B208-352B5760E2D8}">
      <dgm:prSet/>
      <dgm:spPr/>
      <dgm:t>
        <a:bodyPr/>
        <a:lstStyle/>
        <a:p>
          <a:r>
            <a:rPr lang="en-GB" b="0" i="0" dirty="0"/>
            <a:t>This type of reporting is expected to be conducted </a:t>
          </a:r>
          <a:r>
            <a:rPr lang="en-GB" b="1" i="0" dirty="0"/>
            <a:t>annually</a:t>
          </a:r>
          <a:r>
            <a:rPr lang="en-GB" b="0" i="0" dirty="0"/>
            <a:t>, not only for our internal purposes but also to aid you in actively </a:t>
          </a:r>
          <a:r>
            <a:rPr lang="en-GB" b="1" i="0" dirty="0"/>
            <a:t>reducing emissions</a:t>
          </a:r>
          <a:r>
            <a:rPr lang="en-GB" b="0" i="0" dirty="0"/>
            <a:t> and aligning with sustainability goals.  </a:t>
          </a:r>
          <a:r>
            <a:rPr lang="en-GB" i="1" dirty="0">
              <a:solidFill>
                <a:srgbClr val="FFFF00"/>
              </a:solidFill>
              <a:hlinkClick xmlns:r="http://schemas.openxmlformats.org/officeDocument/2006/relationships" r:id="rId2">
                <a:extLst>
                  <a:ext uri="{A12FA001-AC4F-418D-AE19-62706E023703}">
                    <ahyp:hlinkClr xmlns:ahyp="http://schemas.microsoft.com/office/drawing/2018/hyperlinkcolor" val="tx"/>
                  </a:ext>
                </a:extLst>
              </a:hlinkClick>
            </a:rPr>
            <a:t>Denbighshire Climate and Ecological Change Strategy 2021-22 to 2029-30 link</a:t>
          </a:r>
          <a:r>
            <a:rPr lang="en-GB" i="1" dirty="0">
              <a:solidFill>
                <a:srgbClr val="FFFF00"/>
              </a:solidFill>
            </a:rPr>
            <a:t>, </a:t>
          </a:r>
          <a:r>
            <a:rPr lang="en-GB" i="1" dirty="0">
              <a:solidFill>
                <a:srgbClr val="FFFF00"/>
              </a:solidFill>
              <a:hlinkClick xmlns:r="http://schemas.openxmlformats.org/officeDocument/2006/relationships" r:id="rId3">
                <a:extLst>
                  <a:ext uri="{A12FA001-AC4F-418D-AE19-62706E023703}">
                    <ahyp:hlinkClr xmlns:ahyp="http://schemas.microsoft.com/office/drawing/2018/hyperlinkcolor" val="tx"/>
                  </a:ext>
                </a:extLst>
              </a:hlinkClick>
            </a:rPr>
            <a:t>Flintshire Climate Change Strategy 2022-2030 pdf link</a:t>
          </a:r>
          <a:endParaRPr lang="en-GB" i="1" dirty="0">
            <a:solidFill>
              <a:srgbClr val="FF0000"/>
            </a:solidFill>
          </a:endParaRPr>
        </a:p>
      </dgm:t>
    </dgm:pt>
    <dgm:pt modelId="{DE115571-ACE2-462B-98C6-AF9E17D9A816}" type="parTrans" cxnId="{2E83A782-0C69-4128-8F53-7B05D2BD4988}">
      <dgm:prSet/>
      <dgm:spPr/>
      <dgm:t>
        <a:bodyPr/>
        <a:lstStyle/>
        <a:p>
          <a:endParaRPr lang="en-GB"/>
        </a:p>
      </dgm:t>
    </dgm:pt>
    <dgm:pt modelId="{A6F9C02F-0A9D-4C1B-B761-67436C063CFC}" type="sibTrans" cxnId="{2E83A782-0C69-4128-8F53-7B05D2BD4988}">
      <dgm:prSet/>
      <dgm:spPr/>
      <dgm:t>
        <a:bodyPr/>
        <a:lstStyle/>
        <a:p>
          <a:endParaRPr lang="en-GB"/>
        </a:p>
      </dgm:t>
    </dgm:pt>
    <dgm:pt modelId="{0FE15E8F-3407-46A5-AB5B-7E3CDAD61B59}">
      <dgm:prSet/>
      <dgm:spPr/>
      <dgm:t>
        <a:bodyPr/>
        <a:lstStyle/>
        <a:p>
          <a:r>
            <a:rPr lang="en-GB" b="0" i="0" dirty="0"/>
            <a:t>Establishing and supporting relationships with our suppliers, local SMEs and public sector organisations ensures that we are all better positioned to achieve Net Zero status by 2030.  </a:t>
          </a:r>
          <a:r>
            <a:rPr lang="en-GB" i="1" dirty="0">
              <a:solidFill>
                <a:srgbClr val="FFFF00"/>
              </a:solidFill>
              <a:hlinkClick xmlns:r="http://schemas.openxmlformats.org/officeDocument/2006/relationships" r:id="rId2">
                <a:extLst>
                  <a:ext uri="{A12FA001-AC4F-418D-AE19-62706E023703}">
                    <ahyp:hlinkClr xmlns:ahyp="http://schemas.microsoft.com/office/drawing/2018/hyperlinkcolor" val="tx"/>
                  </a:ext>
                </a:extLst>
              </a:hlinkClick>
            </a:rPr>
            <a:t>Denbighshire Climate and Ecological Change Strategy 2021-22 to 2029-30 link</a:t>
          </a:r>
          <a:r>
            <a:rPr lang="en-GB" i="1" dirty="0">
              <a:solidFill>
                <a:srgbClr val="FFFF00"/>
              </a:solidFill>
            </a:rPr>
            <a:t>, </a:t>
          </a:r>
          <a:r>
            <a:rPr lang="en-GB" i="1" dirty="0">
              <a:solidFill>
                <a:srgbClr val="FFFF00"/>
              </a:solidFill>
              <a:hlinkClick xmlns:r="http://schemas.openxmlformats.org/officeDocument/2006/relationships" r:id="rId3">
                <a:extLst>
                  <a:ext uri="{A12FA001-AC4F-418D-AE19-62706E023703}">
                    <ahyp:hlinkClr xmlns:ahyp="http://schemas.microsoft.com/office/drawing/2018/hyperlinkcolor" val="tx"/>
                  </a:ext>
                </a:extLst>
              </a:hlinkClick>
            </a:rPr>
            <a:t>Flintshire Climate Change Strategy 2022-2030 pdf link</a:t>
          </a:r>
          <a:endParaRPr lang="en-GB" i="1" dirty="0">
            <a:solidFill>
              <a:srgbClr val="FF0000"/>
            </a:solidFill>
          </a:endParaRPr>
        </a:p>
      </dgm:t>
    </dgm:pt>
    <dgm:pt modelId="{ED3E3CC6-3EF2-4BAF-81FA-E494C710D3D6}" type="parTrans" cxnId="{414DA3DA-EEB7-4C42-BD85-584557BAC9E4}">
      <dgm:prSet/>
      <dgm:spPr/>
      <dgm:t>
        <a:bodyPr/>
        <a:lstStyle/>
        <a:p>
          <a:endParaRPr lang="en-GB"/>
        </a:p>
      </dgm:t>
    </dgm:pt>
    <dgm:pt modelId="{41CA8160-F915-4644-9BA3-9E01AD3F2F42}" type="sibTrans" cxnId="{414DA3DA-EEB7-4C42-BD85-584557BAC9E4}">
      <dgm:prSet/>
      <dgm:spPr/>
      <dgm:t>
        <a:bodyPr/>
        <a:lstStyle/>
        <a:p>
          <a:endParaRPr lang="en-GB"/>
        </a:p>
      </dgm:t>
    </dgm:pt>
    <dgm:pt modelId="{DA4AB9A4-8E78-4742-8F0B-EE66C6BA1917}" type="pres">
      <dgm:prSet presAssocID="{4E6C0D58-54CD-4A14-A9E0-7CF0A1F18943}" presName="linear" presStyleCnt="0">
        <dgm:presLayoutVars>
          <dgm:animLvl val="lvl"/>
          <dgm:resizeHandles val="exact"/>
        </dgm:presLayoutVars>
      </dgm:prSet>
      <dgm:spPr/>
    </dgm:pt>
    <dgm:pt modelId="{B0DBB914-5AD3-4A89-9DB0-920C2C1E18CF}" type="pres">
      <dgm:prSet presAssocID="{5B322A14-D82E-42DB-B5B3-FEB914FC6DA9}" presName="parentText" presStyleLbl="node1" presStyleIdx="0" presStyleCnt="4" custScaleY="232861" custLinFactY="-1488" custLinFactNeighborX="901" custLinFactNeighborY="-100000">
        <dgm:presLayoutVars>
          <dgm:chMax val="0"/>
          <dgm:bulletEnabled val="1"/>
        </dgm:presLayoutVars>
      </dgm:prSet>
      <dgm:spPr/>
    </dgm:pt>
    <dgm:pt modelId="{20CE14CE-3C08-4A47-9A4D-AEA3561B579A}" type="pres">
      <dgm:prSet presAssocID="{C893E2F3-6B04-4E42-9B10-3BCBC20E1EAA}" presName="spacer" presStyleCnt="0"/>
      <dgm:spPr/>
    </dgm:pt>
    <dgm:pt modelId="{3D8927E1-155A-446D-8460-E0851EC6644E}" type="pres">
      <dgm:prSet presAssocID="{8E080537-1DDB-42F5-A985-617655976742}" presName="parentText" presStyleLbl="node1" presStyleIdx="1" presStyleCnt="4" custLinFactY="-42" custLinFactNeighborY="-100000">
        <dgm:presLayoutVars>
          <dgm:chMax val="0"/>
          <dgm:bulletEnabled val="1"/>
        </dgm:presLayoutVars>
      </dgm:prSet>
      <dgm:spPr/>
    </dgm:pt>
    <dgm:pt modelId="{7EF3C8A1-E6BF-44E0-BE7D-2A929EC8E391}" type="pres">
      <dgm:prSet presAssocID="{97BC216D-A7F6-4184-8126-FEC29C798AD5}" presName="spacer" presStyleCnt="0"/>
      <dgm:spPr/>
    </dgm:pt>
    <dgm:pt modelId="{A4A7B4E8-9E44-4146-90E4-59D07B56FF32}" type="pres">
      <dgm:prSet presAssocID="{5213F6E5-5C31-4F11-B208-352B5760E2D8}" presName="parentText" presStyleLbl="node1" presStyleIdx="2" presStyleCnt="4" custLinFactY="-42" custLinFactNeighborY="-100000">
        <dgm:presLayoutVars>
          <dgm:chMax val="0"/>
          <dgm:bulletEnabled val="1"/>
        </dgm:presLayoutVars>
      </dgm:prSet>
      <dgm:spPr/>
    </dgm:pt>
    <dgm:pt modelId="{DEB67FC5-726A-4E25-86A8-BE290722D59D}" type="pres">
      <dgm:prSet presAssocID="{A6F9C02F-0A9D-4C1B-B761-67436C063CFC}" presName="spacer" presStyleCnt="0"/>
      <dgm:spPr/>
    </dgm:pt>
    <dgm:pt modelId="{47249F02-E004-495A-B66B-3304CD3BBA7C}" type="pres">
      <dgm:prSet presAssocID="{0FE15E8F-3407-46A5-AB5B-7E3CDAD61B59}" presName="parentText" presStyleLbl="node1" presStyleIdx="3" presStyleCnt="4" custLinFactY="-42" custLinFactNeighborX="109" custLinFactNeighborY="-100000">
        <dgm:presLayoutVars>
          <dgm:chMax val="0"/>
          <dgm:bulletEnabled val="1"/>
        </dgm:presLayoutVars>
      </dgm:prSet>
      <dgm:spPr/>
    </dgm:pt>
  </dgm:ptLst>
  <dgm:cxnLst>
    <dgm:cxn modelId="{E009FD30-FF30-4617-B427-83D7B06839D8}" type="presOf" srcId="{5B322A14-D82E-42DB-B5B3-FEB914FC6DA9}" destId="{B0DBB914-5AD3-4A89-9DB0-920C2C1E18CF}" srcOrd="0" destOrd="0" presId="urn:microsoft.com/office/officeart/2005/8/layout/vList2"/>
    <dgm:cxn modelId="{D71C5C44-1124-4CD0-8C89-9C72E43E409F}" type="presOf" srcId="{0FE15E8F-3407-46A5-AB5B-7E3CDAD61B59}" destId="{47249F02-E004-495A-B66B-3304CD3BBA7C}" srcOrd="0" destOrd="0" presId="urn:microsoft.com/office/officeart/2005/8/layout/vList2"/>
    <dgm:cxn modelId="{62F64C6E-6D7E-4A3D-9D2C-E8E84FA70C03}" srcId="{4E6C0D58-54CD-4A14-A9E0-7CF0A1F18943}" destId="{5B322A14-D82E-42DB-B5B3-FEB914FC6DA9}" srcOrd="0" destOrd="0" parTransId="{5BFE9618-7377-4C58-ADA8-DF7649C1EDF9}" sibTransId="{C893E2F3-6B04-4E42-9B10-3BCBC20E1EAA}"/>
    <dgm:cxn modelId="{2E83A782-0C69-4128-8F53-7B05D2BD4988}" srcId="{4E6C0D58-54CD-4A14-A9E0-7CF0A1F18943}" destId="{5213F6E5-5C31-4F11-B208-352B5760E2D8}" srcOrd="2" destOrd="0" parTransId="{DE115571-ACE2-462B-98C6-AF9E17D9A816}" sibTransId="{A6F9C02F-0A9D-4C1B-B761-67436C063CFC}"/>
    <dgm:cxn modelId="{9E1079AC-5810-4058-9891-3F1F9B4B6B69}" srcId="{4E6C0D58-54CD-4A14-A9E0-7CF0A1F18943}" destId="{8E080537-1DDB-42F5-A985-617655976742}" srcOrd="1" destOrd="0" parTransId="{84C217CA-D47B-4F7D-BE70-120642E43E27}" sibTransId="{97BC216D-A7F6-4184-8126-FEC29C798AD5}"/>
    <dgm:cxn modelId="{3D97B0BF-FB89-4D9A-BB0B-D9157F3E576C}" type="presOf" srcId="{4E6C0D58-54CD-4A14-A9E0-7CF0A1F18943}" destId="{DA4AB9A4-8E78-4742-8F0B-EE66C6BA1917}" srcOrd="0" destOrd="0" presId="urn:microsoft.com/office/officeart/2005/8/layout/vList2"/>
    <dgm:cxn modelId="{75D564D5-513D-4CB2-8DFD-A43CFFA4C53A}" type="presOf" srcId="{5213F6E5-5C31-4F11-B208-352B5760E2D8}" destId="{A4A7B4E8-9E44-4146-90E4-59D07B56FF32}" srcOrd="0" destOrd="0" presId="urn:microsoft.com/office/officeart/2005/8/layout/vList2"/>
    <dgm:cxn modelId="{414DA3DA-EEB7-4C42-BD85-584557BAC9E4}" srcId="{4E6C0D58-54CD-4A14-A9E0-7CF0A1F18943}" destId="{0FE15E8F-3407-46A5-AB5B-7E3CDAD61B59}" srcOrd="3" destOrd="0" parTransId="{ED3E3CC6-3EF2-4BAF-81FA-E494C710D3D6}" sibTransId="{41CA8160-F915-4644-9BA3-9E01AD3F2F42}"/>
    <dgm:cxn modelId="{B3B16ADB-F5AF-40CE-95B7-920A409D9825}" type="presOf" srcId="{8E080537-1DDB-42F5-A985-617655976742}" destId="{3D8927E1-155A-446D-8460-E0851EC6644E}" srcOrd="0" destOrd="0" presId="urn:microsoft.com/office/officeart/2005/8/layout/vList2"/>
    <dgm:cxn modelId="{975DDF37-2508-4E00-AC44-3C9232E7F595}" type="presParOf" srcId="{DA4AB9A4-8E78-4742-8F0B-EE66C6BA1917}" destId="{B0DBB914-5AD3-4A89-9DB0-920C2C1E18CF}" srcOrd="0" destOrd="0" presId="urn:microsoft.com/office/officeart/2005/8/layout/vList2"/>
    <dgm:cxn modelId="{F4E67580-4AE2-4DB9-9665-A9A0598DDDEC}" type="presParOf" srcId="{DA4AB9A4-8E78-4742-8F0B-EE66C6BA1917}" destId="{20CE14CE-3C08-4A47-9A4D-AEA3561B579A}" srcOrd="1" destOrd="0" presId="urn:microsoft.com/office/officeart/2005/8/layout/vList2"/>
    <dgm:cxn modelId="{63E38D8E-0C7F-4DDB-81B0-0C0BD6317163}" type="presParOf" srcId="{DA4AB9A4-8E78-4742-8F0B-EE66C6BA1917}" destId="{3D8927E1-155A-446D-8460-E0851EC6644E}" srcOrd="2" destOrd="0" presId="urn:microsoft.com/office/officeart/2005/8/layout/vList2"/>
    <dgm:cxn modelId="{605B12A5-ADAE-4945-A0C6-41DBDA1B8D55}" type="presParOf" srcId="{DA4AB9A4-8E78-4742-8F0B-EE66C6BA1917}" destId="{7EF3C8A1-E6BF-44E0-BE7D-2A929EC8E391}" srcOrd="3" destOrd="0" presId="urn:microsoft.com/office/officeart/2005/8/layout/vList2"/>
    <dgm:cxn modelId="{67D39BAF-FD3D-4810-82B8-4C2627C87FDB}" type="presParOf" srcId="{DA4AB9A4-8E78-4742-8F0B-EE66C6BA1917}" destId="{A4A7B4E8-9E44-4146-90E4-59D07B56FF32}" srcOrd="4" destOrd="0" presId="urn:microsoft.com/office/officeart/2005/8/layout/vList2"/>
    <dgm:cxn modelId="{4BA6342C-9798-498D-A536-5CBCE7FB3E64}" type="presParOf" srcId="{DA4AB9A4-8E78-4742-8F0B-EE66C6BA1917}" destId="{DEB67FC5-726A-4E25-86A8-BE290722D59D}" srcOrd="5" destOrd="0" presId="urn:microsoft.com/office/officeart/2005/8/layout/vList2"/>
    <dgm:cxn modelId="{CD06B2D7-3E80-469A-9BA7-A4298BD637B6}" type="presParOf" srcId="{DA4AB9A4-8E78-4742-8F0B-EE66C6BA1917}" destId="{47249F02-E004-495A-B66B-3304CD3BBA7C}"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ABCC2B-E941-460C-A7B5-7A4024377AF3}">
      <dsp:nvSpPr>
        <dsp:cNvPr id="0" name=""/>
        <dsp:cNvSpPr/>
      </dsp:nvSpPr>
      <dsp:spPr>
        <a:xfrm>
          <a:off x="0" y="2095003"/>
          <a:ext cx="8860772" cy="130233"/>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5C4821D-D7D8-43B7-8618-56414B2F46D3}">
      <dsp:nvSpPr>
        <dsp:cNvPr id="0" name=""/>
        <dsp:cNvSpPr/>
      </dsp:nvSpPr>
      <dsp:spPr>
        <a:xfrm>
          <a:off x="115166" y="64563"/>
          <a:ext cx="8502422" cy="200590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4441" tIns="0" rIns="234441" bIns="0" numCol="1" spcCol="1270" anchor="ctr" anchorCtr="0">
          <a:noAutofit/>
        </a:bodyPr>
        <a:lstStyle/>
        <a:p>
          <a:pPr marL="0" lvl="0" indent="0" algn="l" defTabSz="711200">
            <a:lnSpc>
              <a:spcPct val="90000"/>
            </a:lnSpc>
            <a:spcBef>
              <a:spcPct val="0"/>
            </a:spcBef>
            <a:spcAft>
              <a:spcPct val="35000"/>
            </a:spcAft>
            <a:buNone/>
          </a:pPr>
          <a:r>
            <a:rPr lang="en-GB" sz="1600" kern="1200" dirty="0"/>
            <a:t>Welsh Government Net Zero Strategy - Net Zero by 2050: </a:t>
          </a:r>
          <a:r>
            <a:rPr lang="nl-NL" sz="1400" i="1" kern="1200" dirty="0">
              <a:solidFill>
                <a:srgbClr val="FFFF00"/>
              </a:solidFill>
              <a:hlinkClick xmlns:r="http://schemas.openxmlformats.org/officeDocument/2006/relationships" r:id="rId1">
                <a:extLst>
                  <a:ext uri="{A12FA001-AC4F-418D-AE19-62706E023703}">
                    <ahyp:hlinkClr xmlns:ahyp="http://schemas.microsoft.com/office/drawing/2018/hyperlinkcolor" val="tx"/>
                  </a:ext>
                </a:extLst>
              </a:hlinkClick>
            </a:rPr>
            <a:t>Welsh Government Net Zero Strategic Plan link</a:t>
          </a:r>
          <a:r>
            <a:rPr lang="en-GB" sz="1400" i="1" kern="1200" dirty="0">
              <a:solidFill>
                <a:srgbClr val="FFFF00"/>
              </a:solidFill>
            </a:rPr>
            <a:t>  </a:t>
          </a:r>
        </a:p>
        <a:p>
          <a:pPr marL="0" lvl="0" indent="0" algn="l" defTabSz="711200">
            <a:lnSpc>
              <a:spcPct val="90000"/>
            </a:lnSpc>
            <a:spcBef>
              <a:spcPct val="0"/>
            </a:spcBef>
            <a:spcAft>
              <a:spcPct val="35000"/>
            </a:spcAft>
            <a:buNone/>
          </a:pPr>
          <a:r>
            <a:rPr lang="en-GB" sz="1600" kern="1200" dirty="0"/>
            <a:t>Well-Being of Future Generations (Wales) Act 2015: </a:t>
          </a:r>
          <a:r>
            <a:rPr lang="en-GB" sz="1400" i="1" kern="1200" dirty="0">
              <a:solidFill>
                <a:srgbClr val="FFFF00"/>
              </a:solidFill>
              <a:hlinkClick xmlns:r="http://schemas.openxmlformats.org/officeDocument/2006/relationships" r:id="rId2">
                <a:extLst>
                  <a:ext uri="{A12FA001-AC4F-418D-AE19-62706E023703}">
                    <ahyp:hlinkClr xmlns:ahyp="http://schemas.microsoft.com/office/drawing/2018/hyperlinkcolor" val="tx"/>
                  </a:ext>
                </a:extLst>
              </a:hlinkClick>
            </a:rPr>
            <a:t>Well-Being of Future Gen's Act link</a:t>
          </a:r>
          <a:endParaRPr lang="en-GB" sz="1400" i="1" kern="1200" dirty="0">
            <a:solidFill>
              <a:srgbClr val="FFFF00"/>
            </a:solidFill>
          </a:endParaRPr>
        </a:p>
        <a:p>
          <a:pPr marL="0" lvl="0" indent="0" algn="l" defTabSz="711200">
            <a:lnSpc>
              <a:spcPct val="90000"/>
            </a:lnSpc>
            <a:spcBef>
              <a:spcPct val="0"/>
            </a:spcBef>
            <a:spcAft>
              <a:spcPct val="35000"/>
            </a:spcAft>
            <a:buNone/>
          </a:pPr>
          <a:r>
            <a:rPr lang="en-GB" sz="1600" kern="1200" dirty="0"/>
            <a:t>Denbighshire Climate Emergency declared 2019: </a:t>
          </a:r>
          <a:r>
            <a:rPr lang="en-GB" sz="1400" i="1" kern="1200" dirty="0">
              <a:solidFill>
                <a:srgbClr val="FFFF00"/>
              </a:solidFill>
              <a:hlinkClick xmlns:r="http://schemas.openxmlformats.org/officeDocument/2006/relationships" r:id="rId3">
                <a:extLst>
                  <a:ext uri="{A12FA001-AC4F-418D-AE19-62706E023703}">
                    <ahyp:hlinkClr xmlns:ahyp="http://schemas.microsoft.com/office/drawing/2018/hyperlinkcolor" val="tx"/>
                  </a:ext>
                </a:extLst>
              </a:hlinkClick>
            </a:rPr>
            <a:t>Denbighshire Climate and Ecological Change Strategy 2021-22 to 2029-30 link</a:t>
          </a:r>
          <a:endParaRPr lang="en-GB" sz="1400" i="1" kern="1200" dirty="0">
            <a:solidFill>
              <a:srgbClr val="FFFF00"/>
            </a:solidFill>
          </a:endParaRPr>
        </a:p>
        <a:p>
          <a:pPr marL="0" lvl="0" indent="0" algn="l" defTabSz="711200">
            <a:lnSpc>
              <a:spcPct val="90000"/>
            </a:lnSpc>
            <a:spcBef>
              <a:spcPct val="0"/>
            </a:spcBef>
            <a:spcAft>
              <a:spcPct val="35000"/>
            </a:spcAft>
            <a:buFont typeface="Arial" panose="020B0604020202020204" pitchFamily="34" charset="0"/>
            <a:buNone/>
          </a:pPr>
          <a:r>
            <a:rPr lang="en-GB" sz="1600" kern="1200" dirty="0"/>
            <a:t>Procurement Reform - Social Partnership Bill (New Public Contract Regulations and Social Partnership Bill (Oct. 24)): </a:t>
          </a:r>
          <a:r>
            <a:rPr lang="en-GB" sz="1400" i="1" kern="1200" dirty="0">
              <a:solidFill>
                <a:srgbClr val="FFFF00"/>
              </a:solidFill>
              <a:hlinkClick xmlns:r="http://schemas.openxmlformats.org/officeDocument/2006/relationships" r:id="rId4">
                <a:extLst>
                  <a:ext uri="{A12FA001-AC4F-418D-AE19-62706E023703}">
                    <ahyp:hlinkClr xmlns:ahyp="http://schemas.microsoft.com/office/drawing/2018/hyperlinkcolor" val="tx"/>
                  </a:ext>
                </a:extLst>
              </a:hlinkClick>
            </a:rPr>
            <a:t>Social Partnership and Public Procurement (Wales) Act link</a:t>
          </a:r>
          <a:r>
            <a:rPr lang="en-GB" sz="1400" i="1" kern="1200" dirty="0">
              <a:solidFill>
                <a:schemeClr val="bg1"/>
              </a:solidFill>
            </a:rPr>
            <a:t>,</a:t>
          </a:r>
          <a:r>
            <a:rPr lang="en-GB" sz="1400" i="1" kern="1200" dirty="0">
              <a:solidFill>
                <a:srgbClr val="FFFF00"/>
              </a:solidFill>
            </a:rPr>
            <a:t> </a:t>
          </a:r>
          <a:r>
            <a:rPr lang="en-GB" sz="1400" i="1" kern="1200" dirty="0">
              <a:solidFill>
                <a:srgbClr val="FFFF00"/>
              </a:solidFill>
              <a:hlinkClick xmlns:r="http://schemas.openxmlformats.org/officeDocument/2006/relationships" r:id="rId5">
                <a:extLst>
                  <a:ext uri="{A12FA001-AC4F-418D-AE19-62706E023703}">
                    <ahyp:hlinkClr xmlns:ahyp="http://schemas.microsoft.com/office/drawing/2018/hyperlinkcolor" val="tx"/>
                  </a:ext>
                </a:extLst>
              </a:hlinkClick>
            </a:rPr>
            <a:t>UK Procurement Act 2023 link</a:t>
          </a:r>
          <a:endParaRPr lang="en-GB" sz="1400" i="1" kern="1200" dirty="0">
            <a:solidFill>
              <a:srgbClr val="FFFF00"/>
            </a:solidFill>
          </a:endParaRPr>
        </a:p>
      </dsp:txBody>
      <dsp:txXfrm>
        <a:off x="213086" y="162483"/>
        <a:ext cx="8306582" cy="1810061"/>
      </dsp:txXfrm>
    </dsp:sp>
    <dsp:sp modelId="{8781F450-0BD8-4A58-9338-3EEE38A682A0}">
      <dsp:nvSpPr>
        <dsp:cNvPr id="0" name=""/>
        <dsp:cNvSpPr/>
      </dsp:nvSpPr>
      <dsp:spPr>
        <a:xfrm>
          <a:off x="0" y="3578501"/>
          <a:ext cx="8860772" cy="126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71DC74B-B9E8-4BEB-A986-D6FEB6FE3DAC}">
      <dsp:nvSpPr>
        <dsp:cNvPr id="0" name=""/>
        <dsp:cNvSpPr/>
      </dsp:nvSpPr>
      <dsp:spPr>
        <a:xfrm>
          <a:off x="139882" y="2285405"/>
          <a:ext cx="8464571" cy="1260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4441" tIns="0" rIns="234441" bIns="0" numCol="1" spcCol="1270" anchor="ctr" anchorCtr="0">
          <a:noAutofit/>
        </a:bodyPr>
        <a:lstStyle/>
        <a:p>
          <a:pPr marL="0" lvl="0" indent="0" algn="l" defTabSz="711200">
            <a:lnSpc>
              <a:spcPct val="90000"/>
            </a:lnSpc>
            <a:spcBef>
              <a:spcPct val="0"/>
            </a:spcBef>
            <a:spcAft>
              <a:spcPct val="35000"/>
            </a:spcAft>
            <a:buNone/>
          </a:pPr>
          <a:r>
            <a:rPr lang="en-GB" sz="1600" kern="1200" dirty="0"/>
            <a:t>Denbighshire and Flintshire Climate Change Strategies for 2030: </a:t>
          </a:r>
          <a:r>
            <a:rPr lang="en-GB" sz="1400" i="1" kern="1200" dirty="0">
              <a:solidFill>
                <a:srgbClr val="FFFF00"/>
              </a:solidFill>
              <a:hlinkClick xmlns:r="http://schemas.openxmlformats.org/officeDocument/2006/relationships" r:id="rId3">
                <a:extLst>
                  <a:ext uri="{A12FA001-AC4F-418D-AE19-62706E023703}">
                    <ahyp:hlinkClr xmlns:ahyp="http://schemas.microsoft.com/office/drawing/2018/hyperlinkcolor" val="tx"/>
                  </a:ext>
                </a:extLst>
              </a:hlinkClick>
            </a:rPr>
            <a:t>Denbighshire Climate and Ecological Change Strategy 2021-22 to 2029-30 link</a:t>
          </a:r>
          <a:r>
            <a:rPr lang="en-GB" sz="1400" i="1" kern="1200" dirty="0">
              <a:solidFill>
                <a:schemeClr val="bg1"/>
              </a:solidFill>
            </a:rPr>
            <a:t>, </a:t>
          </a:r>
          <a:r>
            <a:rPr lang="en-GB" sz="1400" i="1" kern="1200" dirty="0">
              <a:solidFill>
                <a:srgbClr val="FFFF00"/>
              </a:solidFill>
              <a:hlinkClick xmlns:r="http://schemas.openxmlformats.org/officeDocument/2006/relationships" r:id="rId6">
                <a:extLst>
                  <a:ext uri="{A12FA001-AC4F-418D-AE19-62706E023703}">
                    <ahyp:hlinkClr xmlns:ahyp="http://schemas.microsoft.com/office/drawing/2018/hyperlinkcolor" val="tx"/>
                  </a:ext>
                </a:extLst>
              </a:hlinkClick>
            </a:rPr>
            <a:t>Flintshire Climate Change Strategy 2022-2030 pdf link</a:t>
          </a:r>
          <a:endParaRPr lang="en-GB" sz="1400" i="1" kern="1200" dirty="0">
            <a:solidFill>
              <a:srgbClr val="FFFF00"/>
            </a:solidFill>
          </a:endParaRPr>
        </a:p>
        <a:p>
          <a:pPr marL="0" lvl="0" indent="0" algn="l" defTabSz="711200">
            <a:lnSpc>
              <a:spcPct val="90000"/>
            </a:lnSpc>
            <a:spcBef>
              <a:spcPct val="0"/>
            </a:spcBef>
            <a:spcAft>
              <a:spcPct val="35000"/>
            </a:spcAft>
            <a:buNone/>
          </a:pPr>
          <a:r>
            <a:rPr lang="en-GB" sz="1600" kern="1200" dirty="0"/>
            <a:t>     - Denbighshire Target: Reduce Supply Chain emissions by 35% by 2030 (against 2019 baseline)</a:t>
          </a:r>
        </a:p>
        <a:p>
          <a:pPr marL="0" lvl="0" indent="0" algn="l" defTabSz="711200">
            <a:lnSpc>
              <a:spcPct val="90000"/>
            </a:lnSpc>
            <a:spcBef>
              <a:spcPct val="0"/>
            </a:spcBef>
            <a:spcAft>
              <a:spcPct val="35000"/>
            </a:spcAft>
            <a:buNone/>
          </a:pPr>
          <a:r>
            <a:rPr lang="en-GB" sz="1600" kern="1200" dirty="0"/>
            <a:t>     - Flintshire Target: Reduce Supply Chain emissions by 60% by 2030 (against 2019 baseline)</a:t>
          </a:r>
        </a:p>
      </dsp:txBody>
      <dsp:txXfrm>
        <a:off x="201429" y="2346952"/>
        <a:ext cx="8341477" cy="1137706"/>
      </dsp:txXfrm>
    </dsp:sp>
    <dsp:sp modelId="{BBB07105-6BA4-4B99-8906-ACA53337249A}">
      <dsp:nvSpPr>
        <dsp:cNvPr id="0" name=""/>
        <dsp:cNvSpPr/>
      </dsp:nvSpPr>
      <dsp:spPr>
        <a:xfrm>
          <a:off x="0" y="4387674"/>
          <a:ext cx="8860772" cy="126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A2EB59C-61BA-4A25-A51C-3842F5E8A0D7}">
      <dsp:nvSpPr>
        <dsp:cNvPr id="0" name=""/>
        <dsp:cNvSpPr/>
      </dsp:nvSpPr>
      <dsp:spPr>
        <a:xfrm>
          <a:off x="157561" y="3721882"/>
          <a:ext cx="8449456" cy="63417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4441" tIns="0" rIns="234441" bIns="0" numCol="1" spcCol="1270" anchor="ctr" anchorCtr="0">
          <a:noAutofit/>
        </a:bodyPr>
        <a:lstStyle/>
        <a:p>
          <a:pPr marL="0" lvl="0" indent="0" algn="l" defTabSz="711200">
            <a:lnSpc>
              <a:spcPct val="90000"/>
            </a:lnSpc>
            <a:spcBef>
              <a:spcPct val="0"/>
            </a:spcBef>
            <a:spcAft>
              <a:spcPct val="35000"/>
            </a:spcAft>
            <a:buFont typeface="Arial" panose="020B0604020202020204" pitchFamily="34" charset="0"/>
            <a:buNone/>
          </a:pPr>
          <a:r>
            <a:rPr lang="en-GB" sz="1600" kern="1200" dirty="0"/>
            <a:t>Supply Chain emissions account for approximately 60 - 95% of reported emissions across all organisations.  </a:t>
          </a:r>
          <a:r>
            <a:rPr lang="en-GB" sz="1400" i="1" kern="1200" dirty="0">
              <a:solidFill>
                <a:srgbClr val="FFFF00"/>
              </a:solidFill>
              <a:hlinkClick xmlns:r="http://schemas.openxmlformats.org/officeDocument/2006/relationships" r:id="rId7">
                <a:extLst>
                  <a:ext uri="{A12FA001-AC4F-418D-AE19-62706E023703}">
                    <ahyp:hlinkClr xmlns:ahyp="http://schemas.microsoft.com/office/drawing/2018/hyperlinkcolor" val="tx"/>
                  </a:ext>
                </a:extLst>
              </a:hlinkClick>
            </a:rPr>
            <a:t>Carbon Trust value chain and supply chain sustainability link</a:t>
          </a:r>
          <a:r>
            <a:rPr lang="en-GB" sz="1400" i="1" kern="1200" dirty="0">
              <a:solidFill>
                <a:srgbClr val="FFFF00"/>
              </a:solidFill>
            </a:rPr>
            <a:t>, </a:t>
          </a:r>
          <a:r>
            <a:rPr lang="en-GB" sz="1400" i="1" kern="1200" dirty="0">
              <a:solidFill>
                <a:srgbClr val="FFFF00"/>
              </a:solidFill>
              <a:hlinkClick xmlns:r="http://schemas.openxmlformats.org/officeDocument/2006/relationships" r:id="rId8">
                <a:extLst>
                  <a:ext uri="{A12FA001-AC4F-418D-AE19-62706E023703}">
                    <ahyp:hlinkClr xmlns:ahyp="http://schemas.microsoft.com/office/drawing/2018/hyperlinkcolor" val="tx"/>
                  </a:ext>
                </a:extLst>
              </a:hlinkClick>
            </a:rPr>
            <a:t>Welsh Public Sector Carbon Emissions 2023 Net Zero Report</a:t>
          </a:r>
          <a:endParaRPr lang="en-GB" sz="1400" i="1" kern="1200" dirty="0">
            <a:solidFill>
              <a:srgbClr val="FFFF00"/>
            </a:solidFill>
          </a:endParaRPr>
        </a:p>
      </dsp:txBody>
      <dsp:txXfrm>
        <a:off x="188519" y="3752840"/>
        <a:ext cx="8387540" cy="5722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34F1E6-48C2-4F0E-88F6-42BD32E6F9D2}">
      <dsp:nvSpPr>
        <dsp:cNvPr id="0" name=""/>
        <dsp:cNvSpPr/>
      </dsp:nvSpPr>
      <dsp:spPr>
        <a:xfrm>
          <a:off x="0" y="1983"/>
          <a:ext cx="7802140" cy="50852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sz="2400" b="1" i="0" kern="1200" dirty="0"/>
            <a:t>CRP Support</a:t>
          </a:r>
          <a:endParaRPr lang="en-GB" sz="2400" kern="1200" dirty="0"/>
        </a:p>
      </dsp:txBody>
      <dsp:txXfrm>
        <a:off x="24824" y="26807"/>
        <a:ext cx="7752492" cy="458873"/>
      </dsp:txXfrm>
    </dsp:sp>
    <dsp:sp modelId="{C861DD2A-7283-474E-A9C0-DF347DFD5127}">
      <dsp:nvSpPr>
        <dsp:cNvPr id="0" name=""/>
        <dsp:cNvSpPr/>
      </dsp:nvSpPr>
      <dsp:spPr>
        <a:xfrm>
          <a:off x="0" y="510504"/>
          <a:ext cx="7802140" cy="34076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7718" tIns="34290" rIns="192024" bIns="34290" numCol="1" spcCol="1270" anchor="t" anchorCtr="0">
          <a:noAutofit/>
        </a:bodyPr>
        <a:lstStyle/>
        <a:p>
          <a:pPr marL="228600" lvl="1" indent="-228600" algn="l" defTabSz="1200150">
            <a:lnSpc>
              <a:spcPct val="90000"/>
            </a:lnSpc>
            <a:spcBef>
              <a:spcPct val="0"/>
            </a:spcBef>
            <a:spcAft>
              <a:spcPct val="20000"/>
            </a:spcAft>
            <a:buNone/>
          </a:pPr>
          <a:r>
            <a:rPr lang="en-GB" sz="2700" b="0" i="0" kern="1200" dirty="0"/>
            <a:t>The </a:t>
          </a:r>
          <a:r>
            <a:rPr lang="en-GB" sz="2700" b="1" i="0" kern="1200" dirty="0"/>
            <a:t>Crown Commercial Service </a:t>
          </a:r>
          <a:r>
            <a:rPr lang="en-GB" sz="2700" b="0" i="0" kern="1200" dirty="0"/>
            <a:t>offers bi-weekly training sessions to assist businesses and organizations in developing carbon reduction plans. You can learn more about the training and sign up for it here:  </a:t>
          </a:r>
          <a:r>
            <a:rPr lang="en-GB" sz="2700" b="0" i="1" kern="1200" dirty="0">
              <a:hlinkClick xmlns:r="http://schemas.openxmlformats.org/officeDocument/2006/relationships" r:id="rId1"/>
            </a:rPr>
            <a:t>CCS Training and Template link</a:t>
          </a:r>
          <a:endParaRPr lang="en-GB" sz="2700" i="1" kern="1200" dirty="0"/>
        </a:p>
        <a:p>
          <a:pPr marL="228600" lvl="1" indent="-228600" algn="l" defTabSz="1200150">
            <a:lnSpc>
              <a:spcPct val="90000"/>
            </a:lnSpc>
            <a:spcBef>
              <a:spcPct val="0"/>
            </a:spcBef>
            <a:spcAft>
              <a:spcPct val="20000"/>
            </a:spcAft>
            <a:buNone/>
          </a:pPr>
          <a:r>
            <a:rPr lang="en-GB" sz="2700" b="0" i="0" kern="1200" dirty="0">
              <a:solidFill>
                <a:prstClr val="black">
                  <a:hueOff val="0"/>
                  <a:satOff val="0"/>
                  <a:lumOff val="0"/>
                  <a:alphaOff val="0"/>
                </a:prstClr>
              </a:solidFill>
              <a:latin typeface="Calibri" panose="020F0502020204030204"/>
              <a:ea typeface="+mn-ea"/>
              <a:cs typeface="+mn-cs"/>
            </a:rPr>
            <a:t>To understand how CRPs are assessed in Wales, you are provided here with the CRP Compliance Checklist.</a:t>
          </a:r>
        </a:p>
        <a:p>
          <a:pPr marL="228600" lvl="1" indent="-228600" algn="l" defTabSz="1200150">
            <a:lnSpc>
              <a:spcPct val="90000"/>
            </a:lnSpc>
            <a:spcBef>
              <a:spcPct val="0"/>
            </a:spcBef>
            <a:spcAft>
              <a:spcPct val="20000"/>
            </a:spcAft>
            <a:buNone/>
          </a:pPr>
          <a:endParaRPr lang="en-GB" sz="2700" b="0" i="0" kern="1200" dirty="0">
            <a:solidFill>
              <a:prstClr val="black">
                <a:hueOff val="0"/>
                <a:satOff val="0"/>
                <a:lumOff val="0"/>
                <a:alphaOff val="0"/>
              </a:prstClr>
            </a:solidFill>
            <a:latin typeface="Calibri" panose="020F0502020204030204"/>
            <a:ea typeface="+mn-ea"/>
            <a:cs typeface="+mn-cs"/>
          </a:endParaRPr>
        </a:p>
        <a:p>
          <a:pPr marL="228600" lvl="1" indent="-228600" algn="l" defTabSz="1200150">
            <a:lnSpc>
              <a:spcPct val="90000"/>
            </a:lnSpc>
            <a:spcBef>
              <a:spcPct val="0"/>
            </a:spcBef>
            <a:spcAft>
              <a:spcPct val="20000"/>
            </a:spcAft>
            <a:buNone/>
          </a:pPr>
          <a:endParaRPr lang="en-GB" sz="2700" b="0" i="0" kern="1200" dirty="0">
            <a:solidFill>
              <a:prstClr val="black">
                <a:hueOff val="0"/>
                <a:satOff val="0"/>
                <a:lumOff val="0"/>
                <a:alphaOff val="0"/>
              </a:prstClr>
            </a:solidFill>
            <a:latin typeface="Calibri" panose="020F0502020204030204"/>
            <a:ea typeface="+mn-ea"/>
            <a:cs typeface="+mn-cs"/>
          </a:endParaRPr>
        </a:p>
        <a:p>
          <a:pPr marL="228600" lvl="1" indent="-228600" algn="l" defTabSz="1200150">
            <a:lnSpc>
              <a:spcPct val="90000"/>
            </a:lnSpc>
            <a:spcBef>
              <a:spcPct val="0"/>
            </a:spcBef>
            <a:spcAft>
              <a:spcPct val="20000"/>
            </a:spcAft>
            <a:buNone/>
          </a:pPr>
          <a:endParaRPr lang="en-GB" sz="2700" b="0" i="0" kern="1200" dirty="0">
            <a:solidFill>
              <a:prstClr val="black">
                <a:hueOff val="0"/>
                <a:satOff val="0"/>
                <a:lumOff val="0"/>
                <a:alphaOff val="0"/>
              </a:prstClr>
            </a:solidFill>
            <a:latin typeface="Calibri" panose="020F0502020204030204"/>
            <a:ea typeface="+mn-ea"/>
            <a:cs typeface="+mn-cs"/>
          </a:endParaRPr>
        </a:p>
      </dsp:txBody>
      <dsp:txXfrm>
        <a:off x="0" y="510504"/>
        <a:ext cx="7802140" cy="340763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76F1C9-B32C-4E33-9B98-6807714B6BC4}">
      <dsp:nvSpPr>
        <dsp:cNvPr id="0" name=""/>
        <dsp:cNvSpPr/>
      </dsp:nvSpPr>
      <dsp:spPr>
        <a:xfrm>
          <a:off x="-163125" y="0"/>
          <a:ext cx="4876800" cy="4876800"/>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3AC75C6-2D0F-4C38-B2C5-D9E93E0CEF33}">
      <dsp:nvSpPr>
        <dsp:cNvPr id="0" name=""/>
        <dsp:cNvSpPr/>
      </dsp:nvSpPr>
      <dsp:spPr>
        <a:xfrm>
          <a:off x="2249524" y="0"/>
          <a:ext cx="6303452" cy="4876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GB" sz="3200" kern="1200" dirty="0">
              <a:solidFill>
                <a:srgbClr val="2A75BB"/>
              </a:solidFill>
            </a:rPr>
            <a:t>The What:</a:t>
          </a:r>
        </a:p>
      </dsp:txBody>
      <dsp:txXfrm>
        <a:off x="2249524" y="0"/>
        <a:ext cx="3151726" cy="1463043"/>
      </dsp:txXfrm>
    </dsp:sp>
    <dsp:sp modelId="{A2DAA30E-E8F5-420D-8881-22549DE929D5}">
      <dsp:nvSpPr>
        <dsp:cNvPr id="0" name=""/>
        <dsp:cNvSpPr/>
      </dsp:nvSpPr>
      <dsp:spPr>
        <a:xfrm>
          <a:off x="664566" y="1381687"/>
          <a:ext cx="3169916" cy="3332628"/>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52DB6CF-9A7A-41D6-9134-299241DFA174}">
      <dsp:nvSpPr>
        <dsp:cNvPr id="0" name=""/>
        <dsp:cNvSpPr/>
      </dsp:nvSpPr>
      <dsp:spPr>
        <a:xfrm>
          <a:off x="2258223" y="1378596"/>
          <a:ext cx="6303452" cy="332137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GB" sz="3200" kern="1200" dirty="0">
              <a:solidFill>
                <a:srgbClr val="2A75BB"/>
              </a:solidFill>
            </a:rPr>
            <a:t>The How:</a:t>
          </a:r>
        </a:p>
      </dsp:txBody>
      <dsp:txXfrm>
        <a:off x="2258223" y="1378596"/>
        <a:ext cx="3151726" cy="1532942"/>
      </dsp:txXfrm>
    </dsp:sp>
    <dsp:sp modelId="{762C764A-6B86-46D9-8541-2FC823BAC8C3}">
      <dsp:nvSpPr>
        <dsp:cNvPr id="0" name=""/>
        <dsp:cNvSpPr/>
      </dsp:nvSpPr>
      <dsp:spPr>
        <a:xfrm>
          <a:off x="1518005" y="2725930"/>
          <a:ext cx="1463038" cy="1863340"/>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0F37673-5E1E-4F45-B119-B442CC6A9478}">
      <dsp:nvSpPr>
        <dsp:cNvPr id="0" name=""/>
        <dsp:cNvSpPr/>
      </dsp:nvSpPr>
      <dsp:spPr>
        <a:xfrm>
          <a:off x="2258223" y="2707532"/>
          <a:ext cx="6303452" cy="190013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GB" sz="3200" kern="1200" dirty="0">
              <a:solidFill>
                <a:srgbClr val="2A75BB"/>
              </a:solidFill>
            </a:rPr>
            <a:t>What’s in it for business?</a:t>
          </a:r>
        </a:p>
      </dsp:txBody>
      <dsp:txXfrm>
        <a:off x="2258223" y="2707532"/>
        <a:ext cx="3151726" cy="1900135"/>
      </dsp:txXfrm>
    </dsp:sp>
    <dsp:sp modelId="{83E0F1F4-B546-4D12-9C81-DFAD2979E39C}">
      <dsp:nvSpPr>
        <dsp:cNvPr id="0" name=""/>
        <dsp:cNvSpPr/>
      </dsp:nvSpPr>
      <dsp:spPr>
        <a:xfrm>
          <a:off x="4835185" y="0"/>
          <a:ext cx="3906659" cy="1463043"/>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0" lvl="1" indent="0" algn="l" defTabSz="711200">
            <a:lnSpc>
              <a:spcPct val="90000"/>
            </a:lnSpc>
            <a:spcBef>
              <a:spcPct val="0"/>
            </a:spcBef>
            <a:spcAft>
              <a:spcPct val="15000"/>
            </a:spcAft>
            <a:buNone/>
          </a:pPr>
          <a:r>
            <a:rPr lang="en-GB" sz="1600" kern="1200" dirty="0">
              <a:solidFill>
                <a:srgbClr val="2A75BB"/>
              </a:solidFill>
            </a:rPr>
            <a:t>With other Welsh Local Authorities, Denbighshire and Flintshire County Councils are trialling a dedicated Carbon Emissions Calculator to support our Supply Chain Partners.</a:t>
          </a:r>
        </a:p>
      </dsp:txBody>
      <dsp:txXfrm>
        <a:off x="4835185" y="0"/>
        <a:ext cx="3906659" cy="1463043"/>
      </dsp:txXfrm>
    </dsp:sp>
    <dsp:sp modelId="{C3E97BF8-567D-4D1B-86BD-1C4C38FD30F8}">
      <dsp:nvSpPr>
        <dsp:cNvPr id="0" name=""/>
        <dsp:cNvSpPr/>
      </dsp:nvSpPr>
      <dsp:spPr>
        <a:xfrm>
          <a:off x="4834618" y="1391193"/>
          <a:ext cx="3907226" cy="1463038"/>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0" lvl="1" indent="0" algn="l" defTabSz="711200">
            <a:lnSpc>
              <a:spcPct val="90000"/>
            </a:lnSpc>
            <a:spcBef>
              <a:spcPct val="0"/>
            </a:spcBef>
            <a:spcAft>
              <a:spcPct val="15000"/>
            </a:spcAft>
            <a:buNone/>
          </a:pPr>
          <a:r>
            <a:rPr lang="en-GB" sz="1600" kern="1200" dirty="0">
              <a:solidFill>
                <a:srgbClr val="2A75BB"/>
              </a:solidFill>
            </a:rPr>
            <a:t>We are committed to offering support throughout each step of the process, ensuring that no barriers impede the tendering process or delivery of products and services.</a:t>
          </a:r>
        </a:p>
        <a:p>
          <a:pPr marL="114300" lvl="1" indent="0" algn="l" defTabSz="622300">
            <a:lnSpc>
              <a:spcPct val="90000"/>
            </a:lnSpc>
            <a:spcBef>
              <a:spcPct val="0"/>
            </a:spcBef>
            <a:spcAft>
              <a:spcPct val="15000"/>
            </a:spcAft>
            <a:buChar char="•"/>
          </a:pPr>
          <a:endParaRPr lang="en-GB" sz="1400" kern="1200" dirty="0">
            <a:solidFill>
              <a:srgbClr val="2A75BB"/>
            </a:solidFill>
          </a:endParaRPr>
        </a:p>
      </dsp:txBody>
      <dsp:txXfrm>
        <a:off x="4834618" y="1391193"/>
        <a:ext cx="3907226" cy="1463038"/>
      </dsp:txXfrm>
    </dsp:sp>
    <dsp:sp modelId="{BDD42B54-808C-4ECF-AE8E-F77C7137FFAA}">
      <dsp:nvSpPr>
        <dsp:cNvPr id="0" name=""/>
        <dsp:cNvSpPr/>
      </dsp:nvSpPr>
      <dsp:spPr>
        <a:xfrm>
          <a:off x="4798404" y="2786741"/>
          <a:ext cx="3797420" cy="1706868"/>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0" lvl="1" indent="0" algn="l" defTabSz="533400">
            <a:lnSpc>
              <a:spcPct val="90000"/>
            </a:lnSpc>
            <a:spcBef>
              <a:spcPct val="0"/>
            </a:spcBef>
            <a:spcAft>
              <a:spcPct val="15000"/>
            </a:spcAft>
            <a:buChar char="•"/>
          </a:pPr>
          <a:r>
            <a:rPr lang="en-GB" sz="1600" kern="1200" dirty="0">
              <a:solidFill>
                <a:srgbClr val="2A75BB"/>
              </a:solidFill>
            </a:rPr>
            <a:t>Identify cost-effective ways to reduce carbon footprint.</a:t>
          </a:r>
        </a:p>
        <a:p>
          <a:pPr marL="0" lvl="1" indent="0" algn="l" defTabSz="533400">
            <a:lnSpc>
              <a:spcPct val="90000"/>
            </a:lnSpc>
            <a:spcBef>
              <a:spcPct val="0"/>
            </a:spcBef>
            <a:spcAft>
              <a:spcPct val="15000"/>
            </a:spcAft>
            <a:buChar char="•"/>
          </a:pPr>
          <a:r>
            <a:rPr lang="en-GB" sz="1600" kern="1200" dirty="0">
              <a:solidFill>
                <a:srgbClr val="2A75BB"/>
              </a:solidFill>
            </a:rPr>
            <a:t>Be prepared for sustainability questions when tendering for both public and private sector contracts.</a:t>
          </a:r>
        </a:p>
        <a:p>
          <a:pPr marL="0" lvl="1" indent="0" algn="l" defTabSz="533400">
            <a:lnSpc>
              <a:spcPct val="90000"/>
            </a:lnSpc>
            <a:spcBef>
              <a:spcPct val="0"/>
            </a:spcBef>
            <a:spcAft>
              <a:spcPct val="15000"/>
            </a:spcAft>
            <a:buChar char="•"/>
          </a:pPr>
          <a:r>
            <a:rPr lang="en-GB" sz="1600" kern="1200" dirty="0">
              <a:solidFill>
                <a:srgbClr val="2A75BB"/>
              </a:solidFill>
            </a:rPr>
            <a:t>Make a difference to climate change by examining your own emissions and those of your Supply Chains.</a:t>
          </a:r>
        </a:p>
      </dsp:txBody>
      <dsp:txXfrm>
        <a:off x="4798404" y="2786741"/>
        <a:ext cx="3797420" cy="170686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DBB914-5AD3-4A89-9DB0-920C2C1E18CF}">
      <dsp:nvSpPr>
        <dsp:cNvPr id="0" name=""/>
        <dsp:cNvSpPr/>
      </dsp:nvSpPr>
      <dsp:spPr>
        <a:xfrm>
          <a:off x="0" y="176701"/>
          <a:ext cx="8945441" cy="192075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GB" sz="1500" b="0" i="0" kern="1200" dirty="0"/>
            <a:t>Once your organisation has gathered relevant data, the next step is to input the figures into a carbon calculator spreadsheet.  We are working with multiple LAs across Wales to trial a unified Carbon Calculator for suppliers. Merging best practices offers a seamless process for suppliers to report on their emissions.                                                  </a:t>
          </a:r>
          <a:endParaRPr lang="en-GB" sz="1500" i="1" kern="1200" dirty="0"/>
        </a:p>
      </dsp:txBody>
      <dsp:txXfrm>
        <a:off x="93763" y="270464"/>
        <a:ext cx="8757915" cy="1733227"/>
      </dsp:txXfrm>
    </dsp:sp>
    <dsp:sp modelId="{3D8927E1-155A-446D-8460-E0851EC6644E}">
      <dsp:nvSpPr>
        <dsp:cNvPr id="0" name=""/>
        <dsp:cNvSpPr/>
      </dsp:nvSpPr>
      <dsp:spPr>
        <a:xfrm>
          <a:off x="0" y="2152583"/>
          <a:ext cx="8945441" cy="8248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GB" sz="1500" b="0" i="0" kern="1200" dirty="0"/>
            <a:t>It is important to note that reporting on emissions is a critical step in our collective journey towards achieving </a:t>
          </a:r>
          <a:r>
            <a:rPr lang="en-GB" sz="1500" b="1" i="0" kern="1200" dirty="0"/>
            <a:t>net zero</a:t>
          </a:r>
          <a:r>
            <a:rPr lang="en-GB" sz="1500" b="0" i="0" kern="1200" dirty="0"/>
            <a:t>.  </a:t>
          </a:r>
          <a:r>
            <a:rPr lang="nl-NL" sz="1500" i="1" kern="1200" dirty="0">
              <a:solidFill>
                <a:srgbClr val="FFFF00"/>
              </a:solidFill>
              <a:hlinkClick xmlns:r="http://schemas.openxmlformats.org/officeDocument/2006/relationships" r:id="rId1">
                <a:extLst>
                  <a:ext uri="{A12FA001-AC4F-418D-AE19-62706E023703}">
                    <ahyp:hlinkClr xmlns:ahyp="http://schemas.microsoft.com/office/drawing/2018/hyperlinkcolor" val="tx"/>
                  </a:ext>
                </a:extLst>
              </a:hlinkClick>
            </a:rPr>
            <a:t>Welsh Government Net Zero Strategic Plan link</a:t>
          </a:r>
          <a:r>
            <a:rPr lang="en-GB" sz="1500" i="1" kern="1200" dirty="0">
              <a:solidFill>
                <a:srgbClr val="FFFF00"/>
              </a:solidFill>
            </a:rPr>
            <a:t> </a:t>
          </a:r>
          <a:endParaRPr lang="en-GB" sz="1500" b="1" i="1" kern="1200" dirty="0">
            <a:solidFill>
              <a:srgbClr val="FF0000"/>
            </a:solidFill>
          </a:endParaRPr>
        </a:p>
      </dsp:txBody>
      <dsp:txXfrm>
        <a:off x="40266" y="2192849"/>
        <a:ext cx="8864909" cy="744318"/>
      </dsp:txXfrm>
    </dsp:sp>
    <dsp:sp modelId="{A4A7B4E8-9E44-4146-90E4-59D07B56FF32}">
      <dsp:nvSpPr>
        <dsp:cNvPr id="0" name=""/>
        <dsp:cNvSpPr/>
      </dsp:nvSpPr>
      <dsp:spPr>
        <a:xfrm>
          <a:off x="0" y="3020633"/>
          <a:ext cx="8945441" cy="8248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GB" sz="1500" b="0" i="0" kern="1200" dirty="0"/>
            <a:t>This type of reporting is expected to be conducted </a:t>
          </a:r>
          <a:r>
            <a:rPr lang="en-GB" sz="1500" b="1" i="0" kern="1200" dirty="0"/>
            <a:t>annually</a:t>
          </a:r>
          <a:r>
            <a:rPr lang="en-GB" sz="1500" b="0" i="0" kern="1200" dirty="0"/>
            <a:t>, not only for our internal purposes but also to aid you in actively </a:t>
          </a:r>
          <a:r>
            <a:rPr lang="en-GB" sz="1500" b="1" i="0" kern="1200" dirty="0"/>
            <a:t>reducing emissions</a:t>
          </a:r>
          <a:r>
            <a:rPr lang="en-GB" sz="1500" b="0" i="0" kern="1200" dirty="0"/>
            <a:t> and aligning with sustainability goals.  </a:t>
          </a:r>
          <a:r>
            <a:rPr lang="en-GB" sz="1500" i="1" kern="1200" dirty="0">
              <a:solidFill>
                <a:srgbClr val="FFFF00"/>
              </a:solidFill>
              <a:hlinkClick xmlns:r="http://schemas.openxmlformats.org/officeDocument/2006/relationships" r:id="rId2">
                <a:extLst>
                  <a:ext uri="{A12FA001-AC4F-418D-AE19-62706E023703}">
                    <ahyp:hlinkClr xmlns:ahyp="http://schemas.microsoft.com/office/drawing/2018/hyperlinkcolor" val="tx"/>
                  </a:ext>
                </a:extLst>
              </a:hlinkClick>
            </a:rPr>
            <a:t>Denbighshire Climate and Ecological Change Strategy 2021-22 to 2029-30 link</a:t>
          </a:r>
          <a:r>
            <a:rPr lang="en-GB" sz="1500" i="1" kern="1200" dirty="0">
              <a:solidFill>
                <a:srgbClr val="FFFF00"/>
              </a:solidFill>
            </a:rPr>
            <a:t>, </a:t>
          </a:r>
          <a:r>
            <a:rPr lang="en-GB" sz="1500" i="1" kern="1200" dirty="0">
              <a:solidFill>
                <a:srgbClr val="FFFF00"/>
              </a:solidFill>
              <a:hlinkClick xmlns:r="http://schemas.openxmlformats.org/officeDocument/2006/relationships" r:id="rId3">
                <a:extLst>
                  <a:ext uri="{A12FA001-AC4F-418D-AE19-62706E023703}">
                    <ahyp:hlinkClr xmlns:ahyp="http://schemas.microsoft.com/office/drawing/2018/hyperlinkcolor" val="tx"/>
                  </a:ext>
                </a:extLst>
              </a:hlinkClick>
            </a:rPr>
            <a:t>Flintshire Climate Change Strategy 2022-2030 pdf link</a:t>
          </a:r>
          <a:endParaRPr lang="en-GB" sz="1500" i="1" kern="1200" dirty="0">
            <a:solidFill>
              <a:srgbClr val="FF0000"/>
            </a:solidFill>
          </a:endParaRPr>
        </a:p>
      </dsp:txBody>
      <dsp:txXfrm>
        <a:off x="40266" y="3060899"/>
        <a:ext cx="8864909" cy="744318"/>
      </dsp:txXfrm>
    </dsp:sp>
    <dsp:sp modelId="{47249F02-E004-495A-B66B-3304CD3BBA7C}">
      <dsp:nvSpPr>
        <dsp:cNvPr id="0" name=""/>
        <dsp:cNvSpPr/>
      </dsp:nvSpPr>
      <dsp:spPr>
        <a:xfrm>
          <a:off x="0" y="3888683"/>
          <a:ext cx="8945441" cy="8248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GB" sz="1500" b="0" i="0" kern="1200" dirty="0"/>
            <a:t>Establishing and supporting relationships with our suppliers, local SMEs and public sector organisations ensures that we are all better positioned to achieve Net Zero status by 2030.  </a:t>
          </a:r>
          <a:r>
            <a:rPr lang="en-GB" sz="1500" i="1" kern="1200" dirty="0">
              <a:solidFill>
                <a:srgbClr val="FFFF00"/>
              </a:solidFill>
              <a:hlinkClick xmlns:r="http://schemas.openxmlformats.org/officeDocument/2006/relationships" r:id="rId2">
                <a:extLst>
                  <a:ext uri="{A12FA001-AC4F-418D-AE19-62706E023703}">
                    <ahyp:hlinkClr xmlns:ahyp="http://schemas.microsoft.com/office/drawing/2018/hyperlinkcolor" val="tx"/>
                  </a:ext>
                </a:extLst>
              </a:hlinkClick>
            </a:rPr>
            <a:t>Denbighshire Climate and Ecological Change Strategy 2021-22 to 2029-30 link</a:t>
          </a:r>
          <a:r>
            <a:rPr lang="en-GB" sz="1500" i="1" kern="1200" dirty="0">
              <a:solidFill>
                <a:srgbClr val="FFFF00"/>
              </a:solidFill>
            </a:rPr>
            <a:t>, </a:t>
          </a:r>
          <a:r>
            <a:rPr lang="en-GB" sz="1500" i="1" kern="1200" dirty="0">
              <a:solidFill>
                <a:srgbClr val="FFFF00"/>
              </a:solidFill>
              <a:hlinkClick xmlns:r="http://schemas.openxmlformats.org/officeDocument/2006/relationships" r:id="rId3">
                <a:extLst>
                  <a:ext uri="{A12FA001-AC4F-418D-AE19-62706E023703}">
                    <ahyp:hlinkClr xmlns:ahyp="http://schemas.microsoft.com/office/drawing/2018/hyperlinkcolor" val="tx"/>
                  </a:ext>
                </a:extLst>
              </a:hlinkClick>
            </a:rPr>
            <a:t>Flintshire Climate Change Strategy 2022-2030 pdf link</a:t>
          </a:r>
          <a:endParaRPr lang="en-GB" sz="1500" i="1" kern="1200" dirty="0">
            <a:solidFill>
              <a:srgbClr val="FF0000"/>
            </a:solidFill>
          </a:endParaRPr>
        </a:p>
      </dsp:txBody>
      <dsp:txXfrm>
        <a:off x="40266" y="3928949"/>
        <a:ext cx="8864909" cy="744318"/>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BD2CF3-C7AC-4736-88B0-A776624B1201}" type="datetimeFigureOut">
              <a:rPr lang="en-GB" smtClean="0"/>
              <a:t>31/10/2024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F1179D-808C-4409-8C7E-F83DD618A7A1}" type="slidenum">
              <a:rPr lang="en-GB" smtClean="0"/>
              <a:t>‹#›</a:t>
            </a:fld>
            <a:endParaRPr lang="en-GB"/>
          </a:p>
        </p:txBody>
      </p:sp>
    </p:spTree>
    <p:extLst>
      <p:ext uri="{BB962C8B-B14F-4D97-AF65-F5344CB8AC3E}">
        <p14:creationId xmlns:p14="http://schemas.microsoft.com/office/powerpoint/2010/main" val="28339206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0F1179D-808C-4409-8C7E-F83DD618A7A1}" type="slidenum">
              <a:rPr lang="en-GB" smtClean="0"/>
              <a:t>1</a:t>
            </a:fld>
            <a:endParaRPr lang="en-GB"/>
          </a:p>
        </p:txBody>
      </p:sp>
    </p:spTree>
    <p:extLst>
      <p:ext uri="{BB962C8B-B14F-4D97-AF65-F5344CB8AC3E}">
        <p14:creationId xmlns:p14="http://schemas.microsoft.com/office/powerpoint/2010/main" val="14271424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400" dirty="0"/>
          </a:p>
        </p:txBody>
      </p:sp>
      <p:sp>
        <p:nvSpPr>
          <p:cNvPr id="4" name="Slide Number Placeholder 3"/>
          <p:cNvSpPr>
            <a:spLocks noGrp="1"/>
          </p:cNvSpPr>
          <p:nvPr>
            <p:ph type="sldNum" sz="quarter" idx="5"/>
          </p:nvPr>
        </p:nvSpPr>
        <p:spPr/>
        <p:txBody>
          <a:bodyPr/>
          <a:lstStyle/>
          <a:p>
            <a:fld id="{A0F1179D-808C-4409-8C7E-F83DD618A7A1}" type="slidenum">
              <a:rPr lang="en-GB" smtClean="0"/>
              <a:t>2</a:t>
            </a:fld>
            <a:endParaRPr lang="en-GB"/>
          </a:p>
        </p:txBody>
      </p:sp>
    </p:spTree>
    <p:extLst>
      <p:ext uri="{BB962C8B-B14F-4D97-AF65-F5344CB8AC3E}">
        <p14:creationId xmlns:p14="http://schemas.microsoft.com/office/powerpoint/2010/main" val="6387893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0F1179D-808C-4409-8C7E-F83DD618A7A1}" type="slidenum">
              <a:rPr lang="en-GB" smtClean="0"/>
              <a:t>4</a:t>
            </a:fld>
            <a:endParaRPr lang="en-GB"/>
          </a:p>
        </p:txBody>
      </p:sp>
    </p:spTree>
    <p:extLst>
      <p:ext uri="{BB962C8B-B14F-4D97-AF65-F5344CB8AC3E}">
        <p14:creationId xmlns:p14="http://schemas.microsoft.com/office/powerpoint/2010/main" val="40683542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0F1179D-808C-4409-8C7E-F83DD618A7A1}" type="slidenum">
              <a:rPr lang="en-GB" smtClean="0"/>
              <a:t>5</a:t>
            </a:fld>
            <a:endParaRPr lang="en-GB"/>
          </a:p>
        </p:txBody>
      </p:sp>
    </p:spTree>
    <p:extLst>
      <p:ext uri="{BB962C8B-B14F-4D97-AF65-F5344CB8AC3E}">
        <p14:creationId xmlns:p14="http://schemas.microsoft.com/office/powerpoint/2010/main" val="39223655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0F1179D-808C-4409-8C7E-F83DD618A7A1}" type="slidenum">
              <a:rPr lang="en-GB" smtClean="0"/>
              <a:t>6</a:t>
            </a:fld>
            <a:endParaRPr lang="en-GB"/>
          </a:p>
        </p:txBody>
      </p:sp>
    </p:spTree>
    <p:extLst>
      <p:ext uri="{BB962C8B-B14F-4D97-AF65-F5344CB8AC3E}">
        <p14:creationId xmlns:p14="http://schemas.microsoft.com/office/powerpoint/2010/main" val="4681093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0F1179D-808C-4409-8C7E-F83DD618A7A1}" type="slidenum">
              <a:rPr lang="en-GB" smtClean="0"/>
              <a:t>7</a:t>
            </a:fld>
            <a:endParaRPr lang="en-GB"/>
          </a:p>
        </p:txBody>
      </p:sp>
    </p:spTree>
    <p:extLst>
      <p:ext uri="{BB962C8B-B14F-4D97-AF65-F5344CB8AC3E}">
        <p14:creationId xmlns:p14="http://schemas.microsoft.com/office/powerpoint/2010/main" val="39823617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420020"/>
            <a:ext cx="7829550" cy="1820137"/>
          </a:xfrm>
        </p:spPr>
        <p:txBody>
          <a:bodyPr anchor="b">
            <a:normAutofit/>
          </a:bodyPr>
          <a:lstStyle>
            <a:lvl1pPr algn="l">
              <a:defRPr sz="6000" b="1" i="0">
                <a:solidFill>
                  <a:srgbClr val="2A75BB"/>
                </a:solidFill>
                <a:latin typeface="Arial" panose="020B0604020202020204" pitchFamily="34" charset="0"/>
                <a:cs typeface="Arial" panose="020B0604020202020204" pitchFamily="34" charset="0"/>
              </a:defRPr>
            </a:lvl1pPr>
          </a:lstStyle>
          <a:p>
            <a:r>
              <a:rPr lang="en-GB" dirty="0"/>
              <a:t>Click to edit </a:t>
            </a:r>
            <a:br>
              <a:rPr lang="en-GB" dirty="0"/>
            </a:br>
            <a:r>
              <a:rPr lang="en-GB" dirty="0"/>
              <a:t>Master title style</a:t>
            </a:r>
            <a:endParaRPr lang="en-US" dirty="0"/>
          </a:p>
        </p:txBody>
      </p:sp>
      <p:sp>
        <p:nvSpPr>
          <p:cNvPr id="3" name="Subtitle 2"/>
          <p:cNvSpPr>
            <a:spLocks noGrp="1"/>
          </p:cNvSpPr>
          <p:nvPr>
            <p:ph type="subTitle" idx="1"/>
          </p:nvPr>
        </p:nvSpPr>
        <p:spPr>
          <a:xfrm>
            <a:off x="685800" y="3538330"/>
            <a:ext cx="7829550" cy="2222708"/>
          </a:xfrm>
        </p:spPr>
        <p:txBody>
          <a:bodyPr>
            <a:normAutofit/>
          </a:bodyPr>
          <a:lstStyle>
            <a:lvl1pPr marL="0" indent="0" algn="l">
              <a:buNone/>
              <a:defRPr sz="2400" b="0" i="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bg1"/>
                </a:solidFill>
              </a:defRPr>
            </a:lvl1pPr>
          </a:lstStyle>
          <a:p>
            <a:fld id="{E408735B-4F54-AE44-AA40-087C7B424DEB}" type="datetimeFigureOut">
              <a:rPr lang="en-GB" smtClean="0"/>
              <a:pPr/>
              <a:t>31/10/2024</a:t>
            </a:fld>
            <a:endParaRPr lang="en-GB"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GB" dirty="0"/>
          </a:p>
        </p:txBody>
      </p:sp>
    </p:spTree>
    <p:extLst>
      <p:ext uri="{BB962C8B-B14F-4D97-AF65-F5344CB8AC3E}">
        <p14:creationId xmlns:p14="http://schemas.microsoft.com/office/powerpoint/2010/main" val="9218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b="1" i="0">
                <a:solidFill>
                  <a:srgbClr val="2A75BB"/>
                </a:solidFill>
                <a:latin typeface="Arial" panose="020B0604020202020204" pitchFamily="34" charset="0"/>
                <a:cs typeface="Arial" panose="020B0604020202020204" pitchFamily="34" charset="0"/>
              </a:defRPr>
            </a:lvl1pPr>
          </a:lstStyle>
          <a:p>
            <a:r>
              <a:rPr lang="en-GB" dirty="0"/>
              <a:t>Click to edit Master title style</a:t>
            </a:r>
            <a:endParaRPr lang="en-US" dirty="0"/>
          </a:p>
        </p:txBody>
      </p:sp>
      <p:sp>
        <p:nvSpPr>
          <p:cNvPr id="3" name="Content Placeholder 2"/>
          <p:cNvSpPr>
            <a:spLocks noGrp="1"/>
          </p:cNvSpPr>
          <p:nvPr>
            <p:ph idx="1"/>
          </p:nvPr>
        </p:nvSpPr>
        <p:spPr/>
        <p:txBody>
          <a:bodyPr/>
          <a:lstStyle>
            <a:lvl1pPr>
              <a:defRPr b="0" i="0">
                <a:latin typeface="Arial" panose="020B0604020202020204" pitchFamily="34" charset="0"/>
                <a:cs typeface="Arial" panose="020B0604020202020204" pitchFamily="34" charset="0"/>
              </a:defRPr>
            </a:lvl1pPr>
            <a:lvl2pPr>
              <a:defRPr b="0" i="0">
                <a:latin typeface="Arial" panose="020B0604020202020204" pitchFamily="34" charset="0"/>
                <a:cs typeface="Arial" panose="020B0604020202020204" pitchFamily="34" charset="0"/>
              </a:defRPr>
            </a:lvl2pPr>
            <a:lvl3pPr>
              <a:defRPr b="0" i="0">
                <a:latin typeface="Arial" panose="020B0604020202020204" pitchFamily="34" charset="0"/>
                <a:cs typeface="Arial" panose="020B0604020202020204" pitchFamily="34" charset="0"/>
              </a:defRPr>
            </a:lvl3pPr>
            <a:lvl4pPr>
              <a:defRPr b="0" i="0">
                <a:latin typeface="Arial" panose="020B0604020202020204" pitchFamily="34" charset="0"/>
                <a:cs typeface="Arial" panose="020B0604020202020204" pitchFamily="34" charset="0"/>
              </a:defRPr>
            </a:lvl4pPr>
            <a:lvl5pPr>
              <a:defRPr b="0" i="0">
                <a:latin typeface="Arial" panose="020B0604020202020204" pitchFamily="34" charset="0"/>
                <a:cs typeface="Arial" panose="020B0604020202020204" pitchFamily="34"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p:txBody>
          <a:bodyPr/>
          <a:lstStyle/>
          <a:p>
            <a:fld id="{E408735B-4F54-AE44-AA40-087C7B424DEB}" type="datetimeFigureOut">
              <a:rPr lang="en-GB" smtClean="0"/>
              <a:t>31/10/2024</a:t>
            </a:fld>
            <a:endParaRPr lang="en-GB"/>
          </a:p>
        </p:txBody>
      </p:sp>
      <p:sp>
        <p:nvSpPr>
          <p:cNvPr id="5" name="Footer Placeholder 4"/>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459985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1339331"/>
            <a:ext cx="7886700" cy="1858409"/>
          </a:xfrm>
        </p:spPr>
        <p:txBody>
          <a:bodyPr anchor="b">
            <a:normAutofit/>
          </a:bodyPr>
          <a:lstStyle>
            <a:lvl1pPr>
              <a:defRPr sz="5400" b="1" i="0">
                <a:solidFill>
                  <a:srgbClr val="2A75BB"/>
                </a:solidFill>
                <a:latin typeface="Arial" panose="020B0604020202020204" pitchFamily="34" charset="0"/>
                <a:cs typeface="Arial" panose="020B0604020202020204" pitchFamily="34" charset="0"/>
              </a:defRPr>
            </a:lvl1pPr>
          </a:lstStyle>
          <a:p>
            <a:r>
              <a:rPr lang="en-GB" dirty="0"/>
              <a:t>Click to edit </a:t>
            </a:r>
            <a:br>
              <a:rPr lang="en-GB" dirty="0"/>
            </a:br>
            <a:r>
              <a:rPr lang="en-GB" dirty="0"/>
              <a:t>Master title style</a:t>
            </a:r>
            <a:endParaRPr lang="en-US" dirty="0"/>
          </a:p>
        </p:txBody>
      </p:sp>
      <p:sp>
        <p:nvSpPr>
          <p:cNvPr id="3" name="Text Placeholder 2"/>
          <p:cNvSpPr>
            <a:spLocks noGrp="1"/>
          </p:cNvSpPr>
          <p:nvPr>
            <p:ph type="body" idx="1"/>
          </p:nvPr>
        </p:nvSpPr>
        <p:spPr>
          <a:xfrm>
            <a:off x="623888" y="3429001"/>
            <a:ext cx="7886700" cy="2564296"/>
          </a:xfrm>
        </p:spPr>
        <p:txBody>
          <a:bodyPr/>
          <a:lstStyle>
            <a:lvl1pPr marL="0" indent="0">
              <a:buNone/>
              <a:defRPr sz="2400" b="0" i="0">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dirty="0"/>
              <a:t>Click to edit Master text styles</a:t>
            </a:r>
          </a:p>
        </p:txBody>
      </p:sp>
      <p:sp>
        <p:nvSpPr>
          <p:cNvPr id="4" name="Date Placeholder 3"/>
          <p:cNvSpPr>
            <a:spLocks noGrp="1"/>
          </p:cNvSpPr>
          <p:nvPr>
            <p:ph type="dt" sz="half" idx="10"/>
          </p:nvPr>
        </p:nvSpPr>
        <p:spPr/>
        <p:txBody>
          <a:bodyPr/>
          <a:lstStyle/>
          <a:p>
            <a:fld id="{E408735B-4F54-AE44-AA40-087C7B424DEB}" type="datetimeFigureOut">
              <a:rPr lang="en-GB" smtClean="0"/>
              <a:t>31/10/2024</a:t>
            </a:fld>
            <a:endParaRPr lang="en-GB"/>
          </a:p>
        </p:txBody>
      </p:sp>
      <p:sp>
        <p:nvSpPr>
          <p:cNvPr id="5" name="Footer Placeholder 4"/>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1031116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1372913"/>
            <a:ext cx="7886700" cy="923026"/>
          </a:xfrm>
        </p:spPr>
        <p:txBody>
          <a:bodyPr>
            <a:normAutofit/>
          </a:bodyPr>
          <a:lstStyle>
            <a:lvl1pPr>
              <a:defRPr sz="3200" b="1" i="0">
                <a:solidFill>
                  <a:srgbClr val="2A75BB"/>
                </a:solidFill>
                <a:latin typeface="Arial" panose="020B0604020202020204" pitchFamily="34" charset="0"/>
                <a:cs typeface="Arial" panose="020B0604020202020204" pitchFamily="34" charset="0"/>
              </a:defRPr>
            </a:lvl1pPr>
          </a:lstStyle>
          <a:p>
            <a:r>
              <a:rPr lang="en-GB" dirty="0"/>
              <a:t>Click to edit Master title style</a:t>
            </a:r>
            <a:endParaRPr lang="en-US" dirty="0"/>
          </a:p>
        </p:txBody>
      </p:sp>
      <p:sp>
        <p:nvSpPr>
          <p:cNvPr id="3" name="Content Placeholder 2"/>
          <p:cNvSpPr>
            <a:spLocks noGrp="1"/>
          </p:cNvSpPr>
          <p:nvPr>
            <p:ph sz="half" idx="1"/>
          </p:nvPr>
        </p:nvSpPr>
        <p:spPr>
          <a:xfrm>
            <a:off x="628650" y="2454965"/>
            <a:ext cx="3886200" cy="3508514"/>
          </a:xfrm>
        </p:spPr>
        <p:txBody>
          <a:bodyPr/>
          <a:lstStyle>
            <a:lvl1pPr>
              <a:defRPr b="0" i="0">
                <a:latin typeface="Arial" panose="020B0604020202020204" pitchFamily="34" charset="0"/>
                <a:cs typeface="Arial" panose="020B0604020202020204" pitchFamily="34" charset="0"/>
              </a:defRPr>
            </a:lvl1pPr>
            <a:lvl2pPr>
              <a:defRPr b="0" i="0">
                <a:latin typeface="Arial" panose="020B0604020202020204" pitchFamily="34" charset="0"/>
                <a:cs typeface="Arial" panose="020B0604020202020204" pitchFamily="34" charset="0"/>
              </a:defRPr>
            </a:lvl2pPr>
            <a:lvl3pPr>
              <a:defRPr b="0" i="0">
                <a:latin typeface="Arial" panose="020B0604020202020204" pitchFamily="34" charset="0"/>
                <a:cs typeface="Arial" panose="020B0604020202020204" pitchFamily="34" charset="0"/>
              </a:defRPr>
            </a:lvl3pPr>
            <a:lvl4pPr>
              <a:defRPr b="0" i="0">
                <a:latin typeface="Arial" panose="020B0604020202020204" pitchFamily="34" charset="0"/>
                <a:cs typeface="Arial" panose="020B0604020202020204" pitchFamily="34" charset="0"/>
              </a:defRPr>
            </a:lvl4pPr>
            <a:lvl5pPr>
              <a:defRPr b="0" i="0">
                <a:latin typeface="Arial" panose="020B0604020202020204" pitchFamily="34" charset="0"/>
                <a:cs typeface="Arial" panose="020B0604020202020204" pitchFamily="34"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4629150" y="2454965"/>
            <a:ext cx="3886200" cy="3508514"/>
          </a:xfrm>
        </p:spPr>
        <p:txBody>
          <a:bodyPr/>
          <a:lstStyle>
            <a:lvl1pPr>
              <a:defRPr b="0" i="0">
                <a:latin typeface="Arial" panose="020B0604020202020204" pitchFamily="34" charset="0"/>
                <a:cs typeface="Arial" panose="020B0604020202020204" pitchFamily="34" charset="0"/>
              </a:defRPr>
            </a:lvl1pPr>
            <a:lvl2pPr>
              <a:defRPr b="0" i="0">
                <a:latin typeface="Arial" panose="020B0604020202020204" pitchFamily="34" charset="0"/>
                <a:cs typeface="Arial" panose="020B0604020202020204" pitchFamily="34" charset="0"/>
              </a:defRPr>
            </a:lvl2pPr>
            <a:lvl3pPr>
              <a:defRPr b="0" i="0">
                <a:latin typeface="Arial" panose="020B0604020202020204" pitchFamily="34" charset="0"/>
                <a:cs typeface="Arial" panose="020B0604020202020204" pitchFamily="34" charset="0"/>
              </a:defRPr>
            </a:lvl3pPr>
            <a:lvl4pPr>
              <a:defRPr b="0" i="0">
                <a:latin typeface="Arial" panose="020B0604020202020204" pitchFamily="34" charset="0"/>
                <a:cs typeface="Arial" panose="020B0604020202020204" pitchFamily="34" charset="0"/>
              </a:defRPr>
            </a:lvl4pPr>
            <a:lvl5pPr>
              <a:defRPr b="0" i="0">
                <a:latin typeface="Arial" panose="020B0604020202020204" pitchFamily="34" charset="0"/>
                <a:cs typeface="Arial" panose="020B0604020202020204" pitchFamily="34"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Date Placeholder 4"/>
          <p:cNvSpPr>
            <a:spLocks noGrp="1"/>
          </p:cNvSpPr>
          <p:nvPr>
            <p:ph type="dt" sz="half" idx="10"/>
          </p:nvPr>
        </p:nvSpPr>
        <p:spPr/>
        <p:txBody>
          <a:bodyPr/>
          <a:lstStyle/>
          <a:p>
            <a:fld id="{E408735B-4F54-AE44-AA40-087C7B424DEB}" type="datetimeFigureOut">
              <a:rPr lang="en-GB" smtClean="0"/>
              <a:t>31/10/2024</a:t>
            </a:fld>
            <a:endParaRPr lang="en-GB"/>
          </a:p>
        </p:txBody>
      </p:sp>
      <p:sp>
        <p:nvSpPr>
          <p:cNvPr id="6" name="Footer Placeholder 5"/>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2028771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1403490"/>
            <a:ext cx="7886700" cy="693668"/>
          </a:xfrm>
        </p:spPr>
        <p:txBody>
          <a:bodyPr>
            <a:normAutofit/>
          </a:bodyPr>
          <a:lstStyle>
            <a:lvl1pPr>
              <a:defRPr sz="2800" b="1" i="0">
                <a:solidFill>
                  <a:srgbClr val="2A75BB"/>
                </a:solidFill>
                <a:latin typeface="Arial" panose="020B0604020202020204" pitchFamily="34" charset="0"/>
                <a:cs typeface="Arial" panose="020B0604020202020204" pitchFamily="34" charset="0"/>
              </a:defRPr>
            </a:lvl1pPr>
          </a:lstStyle>
          <a:p>
            <a:r>
              <a:rPr lang="en-GB" dirty="0"/>
              <a:t>Click to edit Master title style</a:t>
            </a:r>
            <a:endParaRPr lang="en-US" dirty="0"/>
          </a:p>
        </p:txBody>
      </p:sp>
      <p:sp>
        <p:nvSpPr>
          <p:cNvPr id="3" name="Text Placeholder 2"/>
          <p:cNvSpPr>
            <a:spLocks noGrp="1"/>
          </p:cNvSpPr>
          <p:nvPr>
            <p:ph type="body" idx="1"/>
          </p:nvPr>
        </p:nvSpPr>
        <p:spPr>
          <a:xfrm>
            <a:off x="629842" y="2317096"/>
            <a:ext cx="3868340" cy="562490"/>
          </a:xfrm>
        </p:spPr>
        <p:txBody>
          <a:bodyPr anchor="b">
            <a:normAutofit/>
          </a:bodyPr>
          <a:lstStyle>
            <a:lvl1pPr marL="0" indent="0">
              <a:buNone/>
              <a:defRPr sz="2000" b="1" i="0">
                <a:solidFill>
                  <a:srgbClr val="2A75BB"/>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4" name="Content Placeholder 3"/>
          <p:cNvSpPr>
            <a:spLocks noGrp="1"/>
          </p:cNvSpPr>
          <p:nvPr>
            <p:ph sz="half" idx="2"/>
          </p:nvPr>
        </p:nvSpPr>
        <p:spPr>
          <a:xfrm>
            <a:off x="623215" y="2981739"/>
            <a:ext cx="3868340" cy="3018873"/>
          </a:xfrm>
        </p:spPr>
        <p:txBody>
          <a:bodyPr/>
          <a:lstStyle>
            <a:lvl1pPr>
              <a:defRPr b="0" i="0">
                <a:latin typeface="Arial" panose="020B0604020202020204" pitchFamily="34" charset="0"/>
                <a:cs typeface="Arial" panose="020B0604020202020204" pitchFamily="34" charset="0"/>
              </a:defRPr>
            </a:lvl1pPr>
            <a:lvl2pPr>
              <a:defRPr b="0" i="0">
                <a:latin typeface="Arial" panose="020B0604020202020204" pitchFamily="34" charset="0"/>
                <a:cs typeface="Arial" panose="020B0604020202020204" pitchFamily="34" charset="0"/>
              </a:defRPr>
            </a:lvl2pPr>
            <a:lvl3pPr>
              <a:defRPr b="0" i="0">
                <a:latin typeface="Arial" panose="020B0604020202020204" pitchFamily="34" charset="0"/>
                <a:cs typeface="Arial" panose="020B0604020202020204" pitchFamily="34" charset="0"/>
              </a:defRPr>
            </a:lvl3pPr>
            <a:lvl4pPr>
              <a:defRPr b="0" i="0">
                <a:latin typeface="Arial" panose="020B0604020202020204" pitchFamily="34" charset="0"/>
                <a:cs typeface="Arial" panose="020B0604020202020204" pitchFamily="34" charset="0"/>
              </a:defRPr>
            </a:lvl4pPr>
            <a:lvl5pPr>
              <a:defRPr b="0" i="0">
                <a:latin typeface="Arial" panose="020B0604020202020204" pitchFamily="34" charset="0"/>
                <a:cs typeface="Arial" panose="020B0604020202020204" pitchFamily="34"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Text Placeholder 4"/>
          <p:cNvSpPr>
            <a:spLocks noGrp="1"/>
          </p:cNvSpPr>
          <p:nvPr>
            <p:ph type="body" sz="quarter" idx="3"/>
          </p:nvPr>
        </p:nvSpPr>
        <p:spPr>
          <a:xfrm>
            <a:off x="4629150" y="2317096"/>
            <a:ext cx="3887391" cy="562490"/>
          </a:xfrm>
        </p:spPr>
        <p:txBody>
          <a:bodyPr anchor="b">
            <a:normAutofit/>
          </a:bodyPr>
          <a:lstStyle>
            <a:lvl1pPr marL="0" indent="0">
              <a:buNone/>
              <a:defRPr sz="2000" b="1" i="0">
                <a:solidFill>
                  <a:srgbClr val="2A75BB"/>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6" name="Content Placeholder 5"/>
          <p:cNvSpPr>
            <a:spLocks noGrp="1"/>
          </p:cNvSpPr>
          <p:nvPr>
            <p:ph sz="quarter" idx="4"/>
          </p:nvPr>
        </p:nvSpPr>
        <p:spPr>
          <a:xfrm>
            <a:off x="4622523" y="2981739"/>
            <a:ext cx="3887391" cy="3018873"/>
          </a:xfrm>
        </p:spPr>
        <p:txBody>
          <a:bodyPr/>
          <a:lstStyle>
            <a:lvl1pPr>
              <a:defRPr b="0" i="0">
                <a:latin typeface="Arial" panose="020B0604020202020204" pitchFamily="34" charset="0"/>
                <a:cs typeface="Arial" panose="020B0604020202020204" pitchFamily="34" charset="0"/>
              </a:defRPr>
            </a:lvl1pPr>
            <a:lvl2pPr>
              <a:defRPr b="0" i="0">
                <a:latin typeface="Arial" panose="020B0604020202020204" pitchFamily="34" charset="0"/>
                <a:cs typeface="Arial" panose="020B0604020202020204" pitchFamily="34" charset="0"/>
              </a:defRPr>
            </a:lvl2pPr>
            <a:lvl3pPr>
              <a:defRPr b="0" i="0">
                <a:latin typeface="Arial" panose="020B0604020202020204" pitchFamily="34" charset="0"/>
                <a:cs typeface="Arial" panose="020B0604020202020204" pitchFamily="34" charset="0"/>
              </a:defRPr>
            </a:lvl3pPr>
            <a:lvl4pPr>
              <a:defRPr b="0" i="0">
                <a:latin typeface="Arial" panose="020B0604020202020204" pitchFamily="34" charset="0"/>
                <a:cs typeface="Arial" panose="020B0604020202020204" pitchFamily="34" charset="0"/>
              </a:defRPr>
            </a:lvl4pPr>
            <a:lvl5pPr>
              <a:defRPr b="0" i="0">
                <a:latin typeface="Arial" panose="020B0604020202020204" pitchFamily="34" charset="0"/>
                <a:cs typeface="Arial" panose="020B0604020202020204" pitchFamily="34"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Date Placeholder 6"/>
          <p:cNvSpPr>
            <a:spLocks noGrp="1"/>
          </p:cNvSpPr>
          <p:nvPr>
            <p:ph type="dt" sz="half" idx="10"/>
          </p:nvPr>
        </p:nvSpPr>
        <p:spPr/>
        <p:txBody>
          <a:bodyPr/>
          <a:lstStyle/>
          <a:p>
            <a:fld id="{E408735B-4F54-AE44-AA40-087C7B424DEB}" type="datetimeFigureOut">
              <a:rPr lang="en-GB" smtClean="0"/>
              <a:t>31/10/2024</a:t>
            </a:fld>
            <a:endParaRPr lang="en-GB"/>
          </a:p>
        </p:txBody>
      </p:sp>
      <p:sp>
        <p:nvSpPr>
          <p:cNvPr id="8" name="Footer Placeholder 7"/>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53768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1378919"/>
            <a:ext cx="7886700" cy="996534"/>
          </a:xfrm>
        </p:spPr>
        <p:txBody>
          <a:bodyPr>
            <a:normAutofit/>
          </a:bodyPr>
          <a:lstStyle>
            <a:lvl1pPr>
              <a:defRPr sz="4000" b="1" i="0">
                <a:solidFill>
                  <a:srgbClr val="2A75BB"/>
                </a:solidFill>
                <a:latin typeface="Arial" panose="020B0604020202020204" pitchFamily="34" charset="0"/>
                <a:cs typeface="Arial" panose="020B0604020202020204" pitchFamily="34" charset="0"/>
              </a:defRPr>
            </a:lvl1pPr>
          </a:lstStyle>
          <a:p>
            <a:r>
              <a:rPr lang="en-GB" dirty="0"/>
              <a:t>Click to edit Master title style</a:t>
            </a:r>
            <a:endParaRPr lang="en-US" dirty="0"/>
          </a:p>
        </p:txBody>
      </p:sp>
      <p:sp>
        <p:nvSpPr>
          <p:cNvPr id="3" name="Date Placeholder 2"/>
          <p:cNvSpPr>
            <a:spLocks noGrp="1"/>
          </p:cNvSpPr>
          <p:nvPr>
            <p:ph type="dt" sz="half" idx="10"/>
          </p:nvPr>
        </p:nvSpPr>
        <p:spPr/>
        <p:txBody>
          <a:bodyPr/>
          <a:lstStyle/>
          <a:p>
            <a:fld id="{E408735B-4F54-AE44-AA40-087C7B424DEB}" type="datetimeFigureOut">
              <a:rPr lang="en-GB" smtClean="0"/>
              <a:t>31/10/2024</a:t>
            </a:fld>
            <a:endParaRPr lang="en-GB"/>
          </a:p>
        </p:txBody>
      </p:sp>
      <p:sp>
        <p:nvSpPr>
          <p:cNvPr id="4" name="Footer Placeholder 3"/>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64874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08735B-4F54-AE44-AA40-087C7B424DEB}" type="datetimeFigureOut">
              <a:rPr lang="en-GB" smtClean="0"/>
              <a:t>31/10/2024</a:t>
            </a:fld>
            <a:endParaRPr lang="en-GB"/>
          </a:p>
        </p:txBody>
      </p:sp>
      <p:sp>
        <p:nvSpPr>
          <p:cNvPr id="3" name="Footer Placeholder 2"/>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1024588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1371599"/>
            <a:ext cx="2949178" cy="1011365"/>
          </a:xfrm>
        </p:spPr>
        <p:txBody>
          <a:bodyPr anchor="b">
            <a:normAutofit/>
          </a:bodyPr>
          <a:lstStyle>
            <a:lvl1pPr>
              <a:defRPr sz="2400" b="1" i="0">
                <a:solidFill>
                  <a:srgbClr val="2A75BB"/>
                </a:solidFill>
                <a:latin typeface="Arial" panose="020B0604020202020204" pitchFamily="34" charset="0"/>
                <a:cs typeface="Arial" panose="020B0604020202020204" pitchFamily="34" charset="0"/>
              </a:defRPr>
            </a:lvl1pPr>
          </a:lstStyle>
          <a:p>
            <a:r>
              <a:rPr lang="en-GB" dirty="0"/>
              <a:t>Click to edit Master title style</a:t>
            </a:r>
            <a:endParaRPr lang="en-US" dirty="0"/>
          </a:p>
        </p:txBody>
      </p:sp>
      <p:sp>
        <p:nvSpPr>
          <p:cNvPr id="3" name="Content Placeholder 2"/>
          <p:cNvSpPr>
            <a:spLocks noGrp="1"/>
          </p:cNvSpPr>
          <p:nvPr>
            <p:ph idx="1"/>
          </p:nvPr>
        </p:nvSpPr>
        <p:spPr>
          <a:xfrm>
            <a:off x="3887391" y="1371600"/>
            <a:ext cx="4629150" cy="4608721"/>
          </a:xfrm>
        </p:spPr>
        <p:txBody>
          <a:bodyPr/>
          <a:lstStyle>
            <a:lvl1pPr>
              <a:defRPr sz="3200" b="0" i="0">
                <a:latin typeface="Arial" panose="020B0604020202020204" pitchFamily="34" charset="0"/>
                <a:cs typeface="Arial" panose="020B0604020202020204" pitchFamily="34" charset="0"/>
              </a:defRPr>
            </a:lvl1pPr>
            <a:lvl2pPr>
              <a:defRPr sz="2800" b="0" i="0">
                <a:latin typeface="Arial" panose="020B0604020202020204" pitchFamily="34" charset="0"/>
                <a:cs typeface="Arial" panose="020B0604020202020204" pitchFamily="34" charset="0"/>
              </a:defRPr>
            </a:lvl2pPr>
            <a:lvl3pPr>
              <a:defRPr sz="2400" b="0" i="0">
                <a:latin typeface="Arial" panose="020B0604020202020204" pitchFamily="34" charset="0"/>
                <a:cs typeface="Arial" panose="020B0604020202020204" pitchFamily="34" charset="0"/>
              </a:defRPr>
            </a:lvl3pPr>
            <a:lvl4pPr>
              <a:defRPr sz="2000" b="0" i="0">
                <a:latin typeface="Arial" panose="020B0604020202020204" pitchFamily="34" charset="0"/>
                <a:cs typeface="Arial" panose="020B0604020202020204" pitchFamily="34" charset="0"/>
              </a:defRPr>
            </a:lvl4pPr>
            <a:lvl5pPr>
              <a:defRPr sz="2000" b="0" i="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629841" y="2643809"/>
            <a:ext cx="2949178" cy="3344448"/>
          </a:xfrm>
        </p:spPr>
        <p:txBody>
          <a:bodyPr/>
          <a:lstStyle>
            <a:lvl1pPr marL="0" indent="0">
              <a:buNone/>
              <a:defRPr sz="1600" b="0" i="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edit Master text styles</a:t>
            </a:r>
          </a:p>
        </p:txBody>
      </p:sp>
      <p:sp>
        <p:nvSpPr>
          <p:cNvPr id="5" name="Date Placeholder 4"/>
          <p:cNvSpPr>
            <a:spLocks noGrp="1"/>
          </p:cNvSpPr>
          <p:nvPr>
            <p:ph type="dt" sz="half" idx="10"/>
          </p:nvPr>
        </p:nvSpPr>
        <p:spPr/>
        <p:txBody>
          <a:bodyPr/>
          <a:lstStyle/>
          <a:p>
            <a:fld id="{E408735B-4F54-AE44-AA40-087C7B424DEB}" type="datetimeFigureOut">
              <a:rPr lang="en-GB" smtClean="0"/>
              <a:t>31/10/2024</a:t>
            </a:fld>
            <a:endParaRPr lang="en-GB"/>
          </a:p>
        </p:txBody>
      </p:sp>
      <p:sp>
        <p:nvSpPr>
          <p:cNvPr id="6" name="Footer Placeholder 5"/>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3159944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1391477"/>
            <a:ext cx="2949178" cy="862357"/>
          </a:xfrm>
        </p:spPr>
        <p:txBody>
          <a:bodyPr anchor="b">
            <a:normAutofit/>
          </a:bodyPr>
          <a:lstStyle>
            <a:lvl1pPr>
              <a:defRPr sz="2000" b="1" i="0">
                <a:solidFill>
                  <a:srgbClr val="2A75BB"/>
                </a:solidFill>
                <a:latin typeface="Arial" panose="020B0604020202020204" pitchFamily="34" charset="0"/>
                <a:cs typeface="Arial" panose="020B0604020202020204" pitchFamily="34" charset="0"/>
              </a:defRPr>
            </a:lvl1pPr>
          </a:lstStyle>
          <a:p>
            <a:r>
              <a:rPr lang="en-GB" dirty="0"/>
              <a:t>Click to edit Master title style</a:t>
            </a:r>
            <a:endParaRPr lang="en-US" dirty="0"/>
          </a:p>
        </p:txBody>
      </p:sp>
      <p:sp>
        <p:nvSpPr>
          <p:cNvPr id="3" name="Picture Placeholder 2"/>
          <p:cNvSpPr>
            <a:spLocks noGrp="1" noChangeAspect="1"/>
          </p:cNvSpPr>
          <p:nvPr>
            <p:ph type="pic" idx="1"/>
          </p:nvPr>
        </p:nvSpPr>
        <p:spPr>
          <a:xfrm>
            <a:off x="3887391" y="1391478"/>
            <a:ext cx="4629150" cy="4572000"/>
          </a:xfrm>
        </p:spPr>
        <p:txBody>
          <a:bodyPr anchor="t"/>
          <a:lstStyle>
            <a:lvl1pPr marL="0" indent="0">
              <a:buNone/>
              <a:defRPr sz="3200" b="0" i="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dirty="0"/>
              <a:t>Click icon to add picture</a:t>
            </a:r>
            <a:endParaRPr lang="en-US" dirty="0"/>
          </a:p>
        </p:txBody>
      </p:sp>
      <p:sp>
        <p:nvSpPr>
          <p:cNvPr id="4" name="Text Placeholder 3"/>
          <p:cNvSpPr>
            <a:spLocks noGrp="1"/>
          </p:cNvSpPr>
          <p:nvPr>
            <p:ph type="body" sz="half" idx="2"/>
          </p:nvPr>
        </p:nvSpPr>
        <p:spPr>
          <a:xfrm>
            <a:off x="629841" y="2450272"/>
            <a:ext cx="2949178" cy="3513205"/>
          </a:xfrm>
        </p:spPr>
        <p:txBody>
          <a:bodyPr/>
          <a:lstStyle>
            <a:lvl1pPr marL="0" indent="0">
              <a:buNone/>
              <a:defRPr sz="1600" b="0" i="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edit Master text styles</a:t>
            </a:r>
          </a:p>
        </p:txBody>
      </p:sp>
      <p:sp>
        <p:nvSpPr>
          <p:cNvPr id="5" name="Date Placeholder 4"/>
          <p:cNvSpPr>
            <a:spLocks noGrp="1"/>
          </p:cNvSpPr>
          <p:nvPr>
            <p:ph type="dt" sz="half" idx="10"/>
          </p:nvPr>
        </p:nvSpPr>
        <p:spPr/>
        <p:txBody>
          <a:bodyPr/>
          <a:lstStyle/>
          <a:p>
            <a:fld id="{E408735B-4F54-AE44-AA40-087C7B424DEB}" type="datetimeFigureOut">
              <a:rPr lang="en-GB" smtClean="0"/>
              <a:t>31/10/2024</a:t>
            </a:fld>
            <a:endParaRPr lang="en-GB"/>
          </a:p>
        </p:txBody>
      </p:sp>
      <p:sp>
        <p:nvSpPr>
          <p:cNvPr id="6" name="Footer Placeholder 5"/>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3314086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9411E99-2E83-A043-9402-AF9187BFE245}"/>
              </a:ext>
            </a:extLst>
          </p:cNvPr>
          <p:cNvSpPr/>
          <p:nvPr userDrawn="1"/>
        </p:nvSpPr>
        <p:spPr>
          <a:xfrm>
            <a:off x="0" y="6176963"/>
            <a:ext cx="9144000" cy="681037"/>
          </a:xfrm>
          <a:prstGeom prst="rect">
            <a:avLst/>
          </a:prstGeom>
          <a:solidFill>
            <a:srgbClr val="2A75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Placeholder 1"/>
          <p:cNvSpPr>
            <a:spLocks noGrp="1"/>
          </p:cNvSpPr>
          <p:nvPr>
            <p:ph type="title"/>
          </p:nvPr>
        </p:nvSpPr>
        <p:spPr>
          <a:xfrm>
            <a:off x="628650" y="1239771"/>
            <a:ext cx="7886700" cy="996534"/>
          </a:xfrm>
          <a:prstGeom prst="rect">
            <a:avLst/>
          </a:prstGeom>
        </p:spPr>
        <p:txBody>
          <a:bodyPr vert="horz" lIns="91440" tIns="45720" rIns="91440" bIns="45720" rtlCol="0" anchor="ctr">
            <a:normAutofit/>
          </a:bodyPr>
          <a:lstStyle/>
          <a:p>
            <a:r>
              <a:rPr lang="en-GB" dirty="0"/>
              <a:t>Click to edit Master title style</a:t>
            </a:r>
            <a:endParaRPr lang="en-US" dirty="0"/>
          </a:p>
        </p:txBody>
      </p:sp>
      <p:sp>
        <p:nvSpPr>
          <p:cNvPr id="3" name="Text Placeholder 2"/>
          <p:cNvSpPr>
            <a:spLocks noGrp="1"/>
          </p:cNvSpPr>
          <p:nvPr>
            <p:ph type="body" idx="1"/>
          </p:nvPr>
        </p:nvSpPr>
        <p:spPr>
          <a:xfrm>
            <a:off x="628650" y="2415693"/>
            <a:ext cx="7886700" cy="3537852"/>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E408735B-4F54-AE44-AA40-087C7B424DEB}" type="datetimeFigureOut">
              <a:rPr lang="en-GB" smtClean="0"/>
              <a:pPr/>
              <a:t>31/10/2024</a:t>
            </a:fld>
            <a:endParaRPr lang="en-GB"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GB" dirty="0"/>
          </a:p>
        </p:txBody>
      </p:sp>
      <p:sp>
        <p:nvSpPr>
          <p:cNvPr id="7" name="Rectangle 6">
            <a:extLst>
              <a:ext uri="{FF2B5EF4-FFF2-40B4-BE49-F238E27FC236}">
                <a16:creationId xmlns:a16="http://schemas.microsoft.com/office/drawing/2014/main" id="{B8E38BC7-11DF-CC41-AA04-E4DE2F6CDAB7}"/>
              </a:ext>
            </a:extLst>
          </p:cNvPr>
          <p:cNvSpPr/>
          <p:nvPr userDrawn="1"/>
        </p:nvSpPr>
        <p:spPr>
          <a:xfrm>
            <a:off x="0" y="0"/>
            <a:ext cx="9144000" cy="1152939"/>
          </a:xfrm>
          <a:prstGeom prst="rect">
            <a:avLst/>
          </a:prstGeom>
          <a:solidFill>
            <a:srgbClr val="2A75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9">
            <a:extLst>
              <a:ext uri="{FF2B5EF4-FFF2-40B4-BE49-F238E27FC236}">
                <a16:creationId xmlns:a16="http://schemas.microsoft.com/office/drawing/2014/main" id="{8ADC016E-8E73-AB43-BC13-877CC16C48C3}"/>
              </a:ext>
            </a:extLst>
          </p:cNvPr>
          <p:cNvPicPr>
            <a:picLocks noChangeAspect="1"/>
          </p:cNvPicPr>
          <p:nvPr userDrawn="1"/>
        </p:nvPicPr>
        <p:blipFill>
          <a:blip r:embed="rId11"/>
          <a:stretch>
            <a:fillRect/>
          </a:stretch>
        </p:blipFill>
        <p:spPr>
          <a:xfrm>
            <a:off x="6051550" y="264562"/>
            <a:ext cx="2463800" cy="647700"/>
          </a:xfrm>
          <a:prstGeom prst="rect">
            <a:avLst/>
          </a:prstGeom>
        </p:spPr>
      </p:pic>
      <p:pic>
        <p:nvPicPr>
          <p:cNvPr id="9" name="Picture 8">
            <a:extLst>
              <a:ext uri="{FF2B5EF4-FFF2-40B4-BE49-F238E27FC236}">
                <a16:creationId xmlns:a16="http://schemas.microsoft.com/office/drawing/2014/main" id="{89EE248A-7F5B-8441-B065-5500B9703576}"/>
              </a:ext>
            </a:extLst>
          </p:cNvPr>
          <p:cNvPicPr>
            <a:picLocks noChangeAspect="1"/>
          </p:cNvPicPr>
          <p:nvPr userDrawn="1"/>
        </p:nvPicPr>
        <p:blipFill>
          <a:blip r:embed="rId12"/>
          <a:stretch>
            <a:fillRect/>
          </a:stretch>
        </p:blipFill>
        <p:spPr>
          <a:xfrm>
            <a:off x="6563914" y="6360649"/>
            <a:ext cx="1951436" cy="424640"/>
          </a:xfrm>
          <a:prstGeom prst="rect">
            <a:avLst/>
          </a:prstGeom>
        </p:spPr>
      </p:pic>
    </p:spTree>
    <p:extLst>
      <p:ext uri="{BB962C8B-B14F-4D97-AF65-F5344CB8AC3E}">
        <p14:creationId xmlns:p14="http://schemas.microsoft.com/office/powerpoint/2010/main" val="376594797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l" defTabSz="914400" rtl="0" eaLnBrk="1" latinLnBrk="0" hangingPunct="1">
        <a:lnSpc>
          <a:spcPct val="90000"/>
        </a:lnSpc>
        <a:spcBef>
          <a:spcPct val="0"/>
        </a:spcBef>
        <a:buNone/>
        <a:defRPr sz="4000" b="1" i="0" kern="1200">
          <a:solidFill>
            <a:srgbClr val="2A75BB"/>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anturcymru.org.uk/Flintshir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mebusinessnews.co.uk/2024/03/08/5k-funding-boost-for-welsh-firms-on-journey-to-net-zero/" TargetMode="External"/><Relationship Id="rId2" Type="http://schemas.openxmlformats.org/officeDocument/2006/relationships/hyperlink" Target="https://circulareconomyhotspot.wales/" TargetMode="External"/><Relationship Id="rId1" Type="http://schemas.openxmlformats.org/officeDocument/2006/relationships/slideLayout" Target="../slideLayouts/slideLayout2.xml"/><Relationship Id="rId4" Type="http://schemas.openxmlformats.org/officeDocument/2006/relationships/hyperlink" Target="https://www.gllm.ac.uk/busnes/news/join-north-wales-businesses-in-a-1-4-million-net-zero-programme"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cambria.ac.uk/employers/funding-for-employers-employees/" TargetMode="External"/><Relationship Id="rId2" Type="http://schemas.openxmlformats.org/officeDocument/2006/relationships/hyperlink" Target="https://www.ofgem.gov.uk/energy-policy-and-regulation/policy-and-regulatory-programmes/network-price-controls-2021-2028-riio-2/network-price-controls-2021-2028-riio-2-riio-2-network-innovation-funding/strategic-innovation-fund-sif" TargetMode="External"/><Relationship Id="rId1" Type="http://schemas.openxmlformats.org/officeDocument/2006/relationships/slideLayout" Target="../slideLayouts/slideLayout2.xml"/><Relationship Id="rId4" Type="http://schemas.openxmlformats.org/officeDocument/2006/relationships/hyperlink" Target="https://smallbusinessbritain.uk/events"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info@astutewales.com" TargetMode="External"/><Relationship Id="rId2" Type="http://schemas.openxmlformats.org/officeDocument/2006/relationships/hyperlink" Target="http://www.astutewales.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energy@ambitionnorth.wales" TargetMode="External"/><Relationship Id="rId2" Type="http://schemas.openxmlformats.org/officeDocument/2006/relationships/hyperlink" Target="https://urlsand.esvalabs.com/?u=https%3A%2F%2Fambitionnorth.wales%2Fregional-working%2Fshared-prosperity-fund-projects%2Fbid-writing-support-grant%2F&amp;e=6ab4c3f7&amp;h=0a2acaf4&amp;f=y&amp;p=y"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www.eventbrite.co.uk/e/ppn-0621-carbon-reduction-plan-creation-and-training-tickets-224041864247?aff=ebdsoporgprofile"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package" Target="../embeddings/Microsoft_Excel_Worksheet.xlsx"/><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 Id="rId9" Type="http://schemas.openxmlformats.org/officeDocument/2006/relationships/image" Target="../media/image3.emf"/></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8" Type="http://schemas.openxmlformats.org/officeDocument/2006/relationships/package" Target="../embeddings/Microsoft_Word_Document.docx"/><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11" Type="http://schemas.openxmlformats.org/officeDocument/2006/relationships/image" Target="../media/image5.emf"/><Relationship Id="rId5" Type="http://schemas.openxmlformats.org/officeDocument/2006/relationships/diagramQuickStyle" Target="../diagrams/quickStyle4.xml"/><Relationship Id="rId10" Type="http://schemas.openxmlformats.org/officeDocument/2006/relationships/package" Target="../embeddings/Microsoft_Excel_Worksheet1.xlsx"/><Relationship Id="rId4" Type="http://schemas.openxmlformats.org/officeDocument/2006/relationships/diagramLayout" Target="../diagrams/layout4.xml"/><Relationship Id="rId9" Type="http://schemas.openxmlformats.org/officeDocument/2006/relationships/image" Target="../media/image4.emf"/></Relationships>
</file>

<file path=ppt/slides/_rels/slide7.xml.rels><?xml version="1.0" encoding="UTF-8" standalone="yes"?>
<Relationships xmlns="http://schemas.openxmlformats.org/package/2006/relationships"><Relationship Id="rId3" Type="http://schemas.openxmlformats.org/officeDocument/2006/relationships/hyperlink" Target="mailto:roberta.bailey@denbighshire.gov.uk"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www.supplychainschool.co.uk/"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liverpool.ac.uk/management/for-business/shaping-sustainable-futures/#d.en.1413150" TargetMode="External"/><Relationship Id="rId2" Type="http://schemas.openxmlformats.org/officeDocument/2006/relationships/hyperlink" Target="https://www.gllm.ac.uk/busnes/projects/green-digital-academy/the-sustainable-business-guide" TargetMode="External"/><Relationship Id="rId1" Type="http://schemas.openxmlformats.org/officeDocument/2006/relationships/slideLayout" Target="../slideLayouts/slideLayout2.xml"/><Relationship Id="rId6" Type="http://schemas.openxmlformats.org/officeDocument/2006/relationships/hyperlink" Target="https://www.eventbrite.com/e/renewables-tickets-992598237047?aff=erelexpmlt" TargetMode="External"/><Relationship Id="rId5" Type="http://schemas.openxmlformats.org/officeDocument/2006/relationships/hyperlink" Target="https://www.eventbrite.com/e/introduction-to-lean-tickets-992597805757?aff=erelexpmlt" TargetMode="External"/><Relationship Id="rId4" Type="http://schemas.openxmlformats.org/officeDocument/2006/relationships/hyperlink" Target="https://www.eventbrite.com/e/quality-and-environmental-management-systems-tickets-992598006357?aff=erelexpmlt&amp;_gl=1*1us8yxk*_up*MQ..*_ga*MTgxNTU0NzU4MS4xNzI0NzU4NDQ2*_ga_TQVES5V6SH*MTcyNDc1ODQ0NS4xLjAuMTcyNDc1ODQ0NS4wLjAuMA.."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gllm.ac.uk/busnes/projects/green-digital-academy" TargetMode="External"/><Relationship Id="rId2" Type="http://schemas.openxmlformats.org/officeDocument/2006/relationships/hyperlink" Target="mailto:green.digital@gllm.ac.uk" TargetMode="External"/><Relationship Id="rId1" Type="http://schemas.openxmlformats.org/officeDocument/2006/relationships/slideLayout" Target="../slideLayouts/slideLayout2.xml"/><Relationship Id="rId4" Type="http://schemas.openxmlformats.org/officeDocument/2006/relationships/hyperlink" Target="https://businesswales.gov.wales/skillsgateway/flexible-skills-programm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9B0AA-C3AE-0546-8F08-7AD3C4F01001}"/>
              </a:ext>
            </a:extLst>
          </p:cNvPr>
          <p:cNvSpPr>
            <a:spLocks noGrp="1"/>
          </p:cNvSpPr>
          <p:nvPr>
            <p:ph type="ctrTitle"/>
          </p:nvPr>
        </p:nvSpPr>
        <p:spPr>
          <a:xfrm>
            <a:off x="657225" y="1534740"/>
            <a:ext cx="7829550" cy="1820137"/>
          </a:xfrm>
        </p:spPr>
        <p:txBody>
          <a:bodyPr/>
          <a:lstStyle/>
          <a:p>
            <a:pPr algn="ctr"/>
            <a:r>
              <a:rPr lang="en-GB" dirty="0"/>
              <a:t>Supply Chain Decarbonisation</a:t>
            </a:r>
          </a:p>
        </p:txBody>
      </p:sp>
      <p:sp>
        <p:nvSpPr>
          <p:cNvPr id="3" name="Subtitle 2">
            <a:extLst>
              <a:ext uri="{FF2B5EF4-FFF2-40B4-BE49-F238E27FC236}">
                <a16:creationId xmlns:a16="http://schemas.microsoft.com/office/drawing/2014/main" id="{FB074128-D97D-3043-8D76-77B062D234FC}"/>
              </a:ext>
            </a:extLst>
          </p:cNvPr>
          <p:cNvSpPr>
            <a:spLocks noGrp="1"/>
          </p:cNvSpPr>
          <p:nvPr>
            <p:ph type="subTitle" idx="1"/>
          </p:nvPr>
        </p:nvSpPr>
        <p:spPr>
          <a:xfrm>
            <a:off x="685800" y="3429000"/>
            <a:ext cx="7829550" cy="882750"/>
          </a:xfrm>
        </p:spPr>
        <p:txBody>
          <a:bodyPr>
            <a:normAutofit fontScale="25000" lnSpcReduction="20000"/>
          </a:bodyPr>
          <a:lstStyle/>
          <a:p>
            <a:pPr algn="ctr">
              <a:lnSpc>
                <a:spcPct val="170000"/>
              </a:lnSpc>
              <a:spcAft>
                <a:spcPts val="600"/>
              </a:spcAft>
            </a:pPr>
            <a:r>
              <a:rPr lang="en-GB" sz="8000" dirty="0">
                <a:solidFill>
                  <a:schemeClr val="accent1"/>
                </a:solidFill>
              </a:rPr>
              <a:t>Procurement Shared Services – Driving forward low carbon procurement across Denbighshire &amp; Flintshire County Councils</a:t>
            </a:r>
          </a:p>
          <a:p>
            <a:pPr algn="ctr"/>
            <a:endParaRPr lang="en-GB" dirty="0"/>
          </a:p>
        </p:txBody>
      </p:sp>
      <p:sp>
        <p:nvSpPr>
          <p:cNvPr id="5" name="TextBox 4">
            <a:extLst>
              <a:ext uri="{FF2B5EF4-FFF2-40B4-BE49-F238E27FC236}">
                <a16:creationId xmlns:a16="http://schemas.microsoft.com/office/drawing/2014/main" id="{C3C67369-5B70-8B51-17E1-9BD3035AF2F0}"/>
              </a:ext>
            </a:extLst>
          </p:cNvPr>
          <p:cNvSpPr txBox="1"/>
          <p:nvPr/>
        </p:nvSpPr>
        <p:spPr>
          <a:xfrm>
            <a:off x="133165" y="5216013"/>
            <a:ext cx="5663954" cy="923330"/>
          </a:xfrm>
          <a:prstGeom prst="rect">
            <a:avLst/>
          </a:prstGeom>
          <a:noFill/>
        </p:spPr>
        <p:txBody>
          <a:bodyPr wrap="square" rtlCol="0">
            <a:spAutoFit/>
          </a:bodyPr>
          <a:lstStyle/>
          <a:p>
            <a:r>
              <a:rPr lang="en-GB" dirty="0"/>
              <a:t>Roberta Bailey</a:t>
            </a:r>
          </a:p>
          <a:p>
            <a:r>
              <a:rPr lang="en-GB" dirty="0"/>
              <a:t>Procurement Business Partner – Decarbonisation</a:t>
            </a:r>
          </a:p>
          <a:p>
            <a:r>
              <a:rPr lang="en-GB" dirty="0"/>
              <a:t>2024</a:t>
            </a:r>
          </a:p>
        </p:txBody>
      </p:sp>
    </p:spTree>
    <p:extLst>
      <p:ext uri="{BB962C8B-B14F-4D97-AF65-F5344CB8AC3E}">
        <p14:creationId xmlns:p14="http://schemas.microsoft.com/office/powerpoint/2010/main" val="20522979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EF02D2-DB7C-71A4-E8FB-F5748B19A864}"/>
              </a:ext>
            </a:extLst>
          </p:cNvPr>
          <p:cNvSpPr>
            <a:spLocks noGrp="1"/>
          </p:cNvSpPr>
          <p:nvPr>
            <p:ph idx="1"/>
          </p:nvPr>
        </p:nvSpPr>
        <p:spPr>
          <a:xfrm>
            <a:off x="278674" y="1335573"/>
            <a:ext cx="8482149" cy="5455853"/>
          </a:xfrm>
        </p:spPr>
        <p:txBody>
          <a:bodyPr>
            <a:spAutoFit/>
          </a:bodyPr>
          <a:lstStyle/>
          <a:p>
            <a:pPr marR="0">
              <a:spcBef>
                <a:spcPts val="0"/>
              </a:spcBef>
              <a:spcAft>
                <a:spcPts val="0"/>
              </a:spcAft>
            </a:pPr>
            <a:r>
              <a:rPr lang="en-GB" sz="1400" b="1" dirty="0">
                <a:effectLst/>
                <a:latin typeface="Calibri" panose="020F0502020204030204" pitchFamily="34" charset="0"/>
              </a:rPr>
              <a:t>Flintshire Fund Carbon Reduction Grant is now Live.  </a:t>
            </a:r>
            <a:r>
              <a:rPr lang="en-GB" sz="1400" dirty="0">
                <a:effectLst/>
                <a:latin typeface="Calibri" panose="020F0502020204030204" pitchFamily="34" charset="0"/>
              </a:rPr>
              <a:t>What is the Carbon Reduction Grant?  Support the creation of a Carbon Reduction Plan.  You will work with a specialist adviser to develop a full Carbon Reduction plan, establishing a position in relation to energy, resource usage, transport, culture and other operational activity.</a:t>
            </a:r>
          </a:p>
          <a:p>
            <a:pPr lvl="1">
              <a:spcBef>
                <a:spcPts val="0"/>
              </a:spcBef>
            </a:pPr>
            <a:r>
              <a:rPr lang="en-GB" sz="1400" u="sng" dirty="0">
                <a:latin typeface="Calibri" panose="020F0502020204030204" pitchFamily="34" charset="0"/>
              </a:rPr>
              <a:t>Who Can Apply</a:t>
            </a:r>
            <a:r>
              <a:rPr lang="en-GB" sz="1400" dirty="0">
                <a:latin typeface="Calibri" panose="020F0502020204030204" pitchFamily="34" charset="0"/>
              </a:rPr>
              <a:t>?</a:t>
            </a:r>
          </a:p>
          <a:p>
            <a:pPr lvl="1">
              <a:spcBef>
                <a:spcPts val="0"/>
              </a:spcBef>
            </a:pPr>
            <a:r>
              <a:rPr lang="en-GB" sz="1400" dirty="0">
                <a:latin typeface="Calibri" panose="020F0502020204030204" pitchFamily="34" charset="0"/>
              </a:rPr>
              <a:t>You must be a business trading for 2 or more years and based in Flintshire.</a:t>
            </a:r>
          </a:p>
          <a:p>
            <a:pPr lvl="1">
              <a:spcBef>
                <a:spcPts val="0"/>
              </a:spcBef>
            </a:pPr>
            <a:r>
              <a:rPr lang="en-GB" sz="1400" dirty="0">
                <a:effectLst/>
                <a:latin typeface="Calibri" panose="020F0502020204030204" pitchFamily="34" charset="0"/>
              </a:rPr>
              <a:t>You must operate from a business premises</a:t>
            </a:r>
          </a:p>
          <a:p>
            <a:pPr lvl="1">
              <a:spcBef>
                <a:spcPts val="0"/>
              </a:spcBef>
            </a:pPr>
            <a:r>
              <a:rPr lang="en-GB" sz="1400" dirty="0">
                <a:effectLst/>
                <a:latin typeface="Calibri" panose="020F0502020204030204" pitchFamily="34" charset="0"/>
              </a:rPr>
              <a:t>That have not previously received such financial support</a:t>
            </a:r>
          </a:p>
          <a:p>
            <a:pPr lvl="1">
              <a:spcBef>
                <a:spcPts val="0"/>
              </a:spcBef>
            </a:pPr>
            <a:r>
              <a:rPr lang="en-GB" sz="1400" u="sng" dirty="0">
                <a:effectLst/>
                <a:latin typeface="Calibri" panose="020F0502020204030204" pitchFamily="34" charset="0"/>
              </a:rPr>
              <a:t>Why would it benefit my business</a:t>
            </a:r>
            <a:r>
              <a:rPr lang="en-GB" sz="1400" dirty="0">
                <a:effectLst/>
                <a:latin typeface="Calibri" panose="020F0502020204030204" pitchFamily="34" charset="0"/>
              </a:rPr>
              <a:t>?</a:t>
            </a:r>
          </a:p>
          <a:p>
            <a:pPr lvl="1">
              <a:spcBef>
                <a:spcPts val="0"/>
              </a:spcBef>
            </a:pPr>
            <a:r>
              <a:rPr lang="en-GB" sz="1400" dirty="0">
                <a:effectLst/>
                <a:latin typeface="Calibri" panose="020F0502020204030204" pitchFamily="34" charset="0"/>
              </a:rPr>
              <a:t>Adopt Low/Zero Carbon methodologies and practices into your business and potential cost savings to the business</a:t>
            </a:r>
          </a:p>
          <a:p>
            <a:pPr lvl="1">
              <a:spcBef>
                <a:spcPts val="0"/>
              </a:spcBef>
            </a:pPr>
            <a:r>
              <a:rPr lang="en-GB" sz="1400" dirty="0">
                <a:effectLst/>
                <a:latin typeface="Calibri" panose="020F0502020204030204" pitchFamily="34" charset="0"/>
              </a:rPr>
              <a:t>Financial viability and reputational impacts of current and future investment.  </a:t>
            </a:r>
          </a:p>
          <a:p>
            <a:pPr lvl="1">
              <a:spcBef>
                <a:spcPts val="0"/>
              </a:spcBef>
            </a:pPr>
            <a:r>
              <a:rPr lang="en-GB" sz="1400" dirty="0">
                <a:effectLst/>
                <a:latin typeface="Calibri" panose="020F0502020204030204" pitchFamily="34" charset="0"/>
              </a:rPr>
              <a:t>Improve your understanding and awareness of Carbon Reduction and Net Zero</a:t>
            </a:r>
          </a:p>
          <a:p>
            <a:pPr lvl="1">
              <a:spcBef>
                <a:spcPts val="0"/>
              </a:spcBef>
            </a:pPr>
            <a:r>
              <a:rPr lang="en-GB" sz="1400" dirty="0">
                <a:effectLst/>
                <a:latin typeface="Calibri" panose="020F0502020204030204" pitchFamily="34" charset="0"/>
              </a:rPr>
              <a:t>A practical and achievable carbon reduction plans for your business</a:t>
            </a:r>
          </a:p>
          <a:p>
            <a:pPr lvl="1">
              <a:spcBef>
                <a:spcPts val="0"/>
              </a:spcBef>
            </a:pPr>
            <a:r>
              <a:rPr lang="en-GB" sz="1400" dirty="0">
                <a:effectLst/>
                <a:latin typeface="Calibri" panose="020F0502020204030204" pitchFamily="34" charset="0"/>
              </a:rPr>
              <a:t>Be able to shout it from the roof tops what your business is doing to help the planet</a:t>
            </a:r>
          </a:p>
          <a:p>
            <a:pPr marL="685800" marR="0" lvl="2">
              <a:spcBef>
                <a:spcPts val="0"/>
              </a:spcBef>
              <a:spcAft>
                <a:spcPts val="0"/>
              </a:spcAft>
            </a:pPr>
            <a:r>
              <a:rPr lang="en-GB" sz="1400" u="sng" dirty="0">
                <a:latin typeface="Calibri" panose="020F0502020204030204" pitchFamily="34" charset="0"/>
              </a:rPr>
              <a:t>How much can I apply for</a:t>
            </a:r>
            <a:r>
              <a:rPr lang="en-GB" sz="1400" dirty="0">
                <a:latin typeface="Calibri" panose="020F0502020204030204" pitchFamily="34" charset="0"/>
              </a:rPr>
              <a:t>?</a:t>
            </a:r>
          </a:p>
          <a:p>
            <a:pPr lvl="1">
              <a:spcBef>
                <a:spcPts val="0"/>
              </a:spcBef>
            </a:pPr>
            <a:r>
              <a:rPr lang="en-GB" sz="1400" dirty="0">
                <a:latin typeface="Calibri" panose="020F0502020204030204" pitchFamily="34" charset="0"/>
              </a:rPr>
              <a:t>Grants range from £1000-£5000 with 20% match from your business towards the costs.  Depending on the size and nature of your business, the specialist adviser, will be able to help you,</a:t>
            </a:r>
          </a:p>
          <a:p>
            <a:pPr marL="685800" lvl="2">
              <a:spcBef>
                <a:spcPts val="0"/>
              </a:spcBef>
            </a:pPr>
            <a:r>
              <a:rPr lang="en-GB" sz="1400" u="sng" dirty="0">
                <a:latin typeface="Calibri" panose="020F0502020204030204" pitchFamily="34" charset="0"/>
              </a:rPr>
              <a:t>How do I apply</a:t>
            </a:r>
            <a:r>
              <a:rPr lang="en-GB" sz="1400" dirty="0">
                <a:latin typeface="Calibri" panose="020F0502020204030204" pitchFamily="34" charset="0"/>
              </a:rPr>
              <a:t>?</a:t>
            </a:r>
          </a:p>
          <a:p>
            <a:pPr marR="0" lvl="1">
              <a:spcBef>
                <a:spcPts val="0"/>
              </a:spcBef>
              <a:spcAft>
                <a:spcPts val="0"/>
              </a:spcAft>
            </a:pPr>
            <a:r>
              <a:rPr lang="en-GB" sz="1400" dirty="0">
                <a:latin typeface="Calibri" panose="020F0502020204030204" pitchFamily="34" charset="0"/>
              </a:rPr>
              <a:t>The first stage is an Expression of interest (EOI), a very simple form, for us to assess your eligibility to apply for the grant.  If eligible you will then be invited to complete a short application and will have the support of a specialist adviser.  You will also find full guidance with the EOI.</a:t>
            </a:r>
          </a:p>
          <a:p>
            <a:pPr marR="0" lvl="1">
              <a:spcBef>
                <a:spcPts val="0"/>
              </a:spcBef>
              <a:spcAft>
                <a:spcPts val="0"/>
              </a:spcAft>
            </a:pPr>
            <a:r>
              <a:rPr lang="en-GB" sz="1400" u="sng" dirty="0">
                <a:latin typeface="Calibri" panose="020F0502020204030204" pitchFamily="34" charset="0"/>
              </a:rPr>
              <a:t>Please find below the link to the online application form.</a:t>
            </a:r>
          </a:p>
          <a:p>
            <a:pPr marR="0" lvl="1">
              <a:spcBef>
                <a:spcPts val="0"/>
              </a:spcBef>
              <a:spcAft>
                <a:spcPts val="0"/>
              </a:spcAft>
            </a:pPr>
            <a:r>
              <a:rPr lang="en-GB" sz="1400" dirty="0">
                <a:latin typeface="Calibri" panose="020F0502020204030204" pitchFamily="34" charset="0"/>
                <a:hlinkClick r:id="rId2">
                  <a:extLst>
                    <a:ext uri="{A12FA001-AC4F-418D-AE19-62706E023703}">
                      <ahyp:hlinkClr xmlns:ahyp="http://schemas.microsoft.com/office/drawing/2018/hyperlinkcolor" val="tx"/>
                    </a:ext>
                  </a:extLst>
                </a:hlinkClick>
              </a:rPr>
              <a:t>www.anturcymru.org.uk/Flintshire</a:t>
            </a:r>
            <a:r>
              <a:rPr lang="en-GB" sz="1400" dirty="0">
                <a:latin typeface="Calibri" panose="020F0502020204030204" pitchFamily="34" charset="0"/>
              </a:rPr>
              <a:t> </a:t>
            </a:r>
          </a:p>
          <a:p>
            <a:pPr marR="0">
              <a:spcBef>
                <a:spcPts val="0"/>
              </a:spcBef>
              <a:spcAft>
                <a:spcPts val="0"/>
              </a:spcAft>
            </a:pPr>
            <a:endParaRPr lang="en-GB" sz="1400" b="1" dirty="0">
              <a:effectLst/>
              <a:latin typeface="Calibri" panose="020F0502020204030204" pitchFamily="34" charset="0"/>
            </a:endParaRPr>
          </a:p>
          <a:p>
            <a:pPr marR="0">
              <a:spcBef>
                <a:spcPts val="0"/>
              </a:spcBef>
              <a:spcAft>
                <a:spcPts val="0"/>
              </a:spcAft>
            </a:pPr>
            <a:endParaRPr lang="en-GB" sz="1400" b="1" dirty="0">
              <a:latin typeface="Calibri" panose="020F0502020204030204" pitchFamily="34" charset="0"/>
            </a:endParaRPr>
          </a:p>
          <a:p>
            <a:endParaRPr lang="en-GB" sz="1400" dirty="0"/>
          </a:p>
        </p:txBody>
      </p:sp>
      <p:sp>
        <p:nvSpPr>
          <p:cNvPr id="4" name="Content Placeholder 6">
            <a:extLst>
              <a:ext uri="{FF2B5EF4-FFF2-40B4-BE49-F238E27FC236}">
                <a16:creationId xmlns:a16="http://schemas.microsoft.com/office/drawing/2014/main" id="{CCAD4B03-F30B-9D33-A971-6C5FF372ADF0}"/>
              </a:ext>
            </a:extLst>
          </p:cNvPr>
          <p:cNvSpPr txBox="1">
            <a:spLocks/>
          </p:cNvSpPr>
          <p:nvPr/>
        </p:nvSpPr>
        <p:spPr>
          <a:xfrm>
            <a:off x="125311" y="370392"/>
            <a:ext cx="8825742" cy="5036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600" dirty="0">
                <a:solidFill>
                  <a:schemeClr val="bg1"/>
                </a:solidFill>
              </a:rPr>
              <a:t>Additional Information and Support (1)</a:t>
            </a:r>
          </a:p>
          <a:p>
            <a:endParaRPr lang="en-GB" dirty="0"/>
          </a:p>
        </p:txBody>
      </p:sp>
    </p:spTree>
    <p:extLst>
      <p:ext uri="{BB962C8B-B14F-4D97-AF65-F5344CB8AC3E}">
        <p14:creationId xmlns:p14="http://schemas.microsoft.com/office/powerpoint/2010/main" val="38322402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EF02D2-DB7C-71A4-E8FB-F5748B19A864}"/>
              </a:ext>
            </a:extLst>
          </p:cNvPr>
          <p:cNvSpPr>
            <a:spLocks noGrp="1"/>
          </p:cNvSpPr>
          <p:nvPr>
            <p:ph idx="1"/>
          </p:nvPr>
        </p:nvSpPr>
        <p:spPr>
          <a:xfrm>
            <a:off x="278674" y="1335573"/>
            <a:ext cx="8482149" cy="5261953"/>
          </a:xfrm>
        </p:spPr>
        <p:txBody>
          <a:bodyPr>
            <a:spAutoFit/>
          </a:bodyPr>
          <a:lstStyle/>
          <a:p>
            <a:pPr marR="0">
              <a:spcBef>
                <a:spcPts val="0"/>
              </a:spcBef>
              <a:spcAft>
                <a:spcPts val="0"/>
              </a:spcAft>
            </a:pPr>
            <a:r>
              <a:rPr lang="en-GB" sz="1400" b="1" dirty="0">
                <a:effectLst/>
                <a:latin typeface="Calibri" panose="020F0502020204030204" pitchFamily="34" charset="0"/>
              </a:rPr>
              <a:t>Circular Economy Hotspot Cymru 2024</a:t>
            </a:r>
          </a:p>
          <a:p>
            <a:pPr marL="0" marR="0" indent="0">
              <a:spcBef>
                <a:spcPts val="0"/>
              </a:spcBef>
              <a:spcAft>
                <a:spcPts val="0"/>
              </a:spcAft>
              <a:buNone/>
              <a:tabLst>
                <a:tab pos="269875" algn="l"/>
              </a:tabLst>
            </a:pPr>
            <a:r>
              <a:rPr lang="en-GB" sz="1400" dirty="0">
                <a:effectLst/>
                <a:latin typeface="Calibri" panose="020F0502020204030204" pitchFamily="34" charset="0"/>
              </a:rPr>
              <a:t>	Aim: To present </a:t>
            </a:r>
            <a:r>
              <a:rPr lang="en-GB" sz="1400" dirty="0" err="1">
                <a:effectLst/>
                <a:latin typeface="Calibri" panose="020F0502020204030204" pitchFamily="34" charset="0"/>
              </a:rPr>
              <a:t>Wales'</a:t>
            </a:r>
            <a:r>
              <a:rPr lang="en-GB" sz="1400" dirty="0">
                <a:effectLst/>
                <a:latin typeface="Calibri" panose="020F0502020204030204" pitchFamily="34" charset="0"/>
              </a:rPr>
              <a:t> circular economy achievements and aspirations and learn about circular economy 	solutions from the public sector, private sector, and communities from Wales and beyond. You will have the 	opportunity to directly engage with Welsh projects across industry, business, public bodies, academia, and our 	towns and cities.</a:t>
            </a:r>
          </a:p>
          <a:p>
            <a:pPr marR="0">
              <a:spcBef>
                <a:spcPts val="0"/>
              </a:spcBef>
              <a:spcAft>
                <a:spcPts val="0"/>
              </a:spcAft>
            </a:pPr>
            <a:r>
              <a:rPr lang="en-GB" sz="1400" dirty="0">
                <a:effectLst/>
                <a:latin typeface="Calibri" panose="020F0502020204030204" pitchFamily="34" charset="0"/>
              </a:rPr>
              <a:t>Dates: 7-9/10/24</a:t>
            </a:r>
          </a:p>
          <a:p>
            <a:pPr marR="0">
              <a:spcBef>
                <a:spcPts val="0"/>
              </a:spcBef>
              <a:spcAft>
                <a:spcPts val="0"/>
              </a:spcAft>
            </a:pPr>
            <a:r>
              <a:rPr lang="en-GB" sz="1400" dirty="0">
                <a:effectLst/>
                <a:latin typeface="Calibri" panose="020F0502020204030204" pitchFamily="34" charset="0"/>
                <a:hlinkClick r:id="rId2"/>
              </a:rPr>
              <a:t>https://circulareconomyhotspot.wales/</a:t>
            </a:r>
            <a:r>
              <a:rPr lang="en-GB" sz="1400" dirty="0">
                <a:effectLst/>
                <a:latin typeface="Calibri" panose="020F0502020204030204" pitchFamily="34" charset="0"/>
              </a:rPr>
              <a:t> </a:t>
            </a:r>
          </a:p>
          <a:p>
            <a:pPr marR="0">
              <a:spcBef>
                <a:spcPts val="0"/>
              </a:spcBef>
              <a:spcAft>
                <a:spcPts val="0"/>
              </a:spcAft>
            </a:pPr>
            <a:endParaRPr lang="en-GB" sz="1400" b="1" dirty="0">
              <a:latin typeface="Calibri" panose="020F0502020204030204" pitchFamily="34" charset="0"/>
            </a:endParaRPr>
          </a:p>
          <a:p>
            <a:pPr marR="0">
              <a:spcBef>
                <a:spcPts val="0"/>
              </a:spcBef>
              <a:spcAft>
                <a:spcPts val="0"/>
              </a:spcAft>
            </a:pPr>
            <a:r>
              <a:rPr lang="en-GB" sz="1400" b="1" dirty="0">
                <a:effectLst/>
                <a:latin typeface="Calibri" panose="020F0502020204030204" pitchFamily="34" charset="0"/>
              </a:rPr>
              <a:t>£5k funding</a:t>
            </a:r>
            <a:r>
              <a:rPr lang="en-GB" sz="1400" dirty="0">
                <a:effectLst/>
                <a:latin typeface="Calibri" panose="020F0502020204030204" pitchFamily="34" charset="0"/>
              </a:rPr>
              <a:t> boost for Welsh firms on journey to net zero </a:t>
            </a:r>
            <a:r>
              <a:rPr lang="en-GB" sz="1400" dirty="0">
                <a:effectLst/>
                <a:latin typeface="Calibri" panose="020F0502020204030204" pitchFamily="34" charset="0"/>
                <a:hlinkClick r:id="rId3"/>
              </a:rPr>
              <a:t>https://smebusinessnews.co.uk/2024/03/08/5k-funding-boost-for-welsh-firms-on-journey-to-net-zero/</a:t>
            </a:r>
            <a:endParaRPr lang="en-GB" sz="1400" dirty="0">
              <a:effectLst/>
              <a:latin typeface="Calibri" panose="020F0502020204030204" pitchFamily="34" charset="0"/>
            </a:endParaRPr>
          </a:p>
          <a:p>
            <a:pPr marR="0">
              <a:spcBef>
                <a:spcPts val="0"/>
              </a:spcBef>
              <a:spcAft>
                <a:spcPts val="0"/>
              </a:spcAft>
            </a:pPr>
            <a:endParaRPr lang="en-GB" sz="1400" b="1" dirty="0">
              <a:effectLst/>
              <a:latin typeface="Calibri" panose="020F0502020204030204" pitchFamily="34" charset="0"/>
            </a:endParaRPr>
          </a:p>
          <a:p>
            <a:pPr marR="0">
              <a:spcBef>
                <a:spcPts val="0"/>
              </a:spcBef>
              <a:spcAft>
                <a:spcPts val="0"/>
              </a:spcAft>
            </a:pPr>
            <a:r>
              <a:rPr lang="en-GB" sz="1400" b="1" dirty="0">
                <a:effectLst/>
                <a:latin typeface="Calibri" panose="020F0502020204030204" pitchFamily="34" charset="0"/>
              </a:rPr>
              <a:t>North Wales Business £1.4 Million Net Zero Programme</a:t>
            </a:r>
            <a:r>
              <a:rPr lang="en-GB" sz="1400" dirty="0">
                <a:effectLst/>
                <a:latin typeface="Calibri" panose="020F0502020204030204" pitchFamily="34" charset="0"/>
              </a:rPr>
              <a:t>.  Funding for SME’s to reduce their carbon footprint available now. Read the full article below which includes details of how to apply for funding. </a:t>
            </a:r>
            <a:r>
              <a:rPr lang="en-GB" sz="1400" dirty="0">
                <a:effectLst/>
                <a:latin typeface="Calibri" panose="020F0502020204030204" pitchFamily="34" charset="0"/>
                <a:hlinkClick r:id="rId4"/>
              </a:rPr>
              <a:t>https://www.gllm.ac.uk/busnes/news/join-north-wales-businesses-in-a-1-4-million-net-zero-programme</a:t>
            </a:r>
            <a:r>
              <a:rPr lang="en-GB" sz="1400" dirty="0">
                <a:effectLst/>
                <a:latin typeface="Calibri" panose="020F0502020204030204" pitchFamily="34" charset="0"/>
              </a:rPr>
              <a:t> </a:t>
            </a:r>
          </a:p>
          <a:p>
            <a:pPr marR="0">
              <a:spcBef>
                <a:spcPts val="0"/>
              </a:spcBef>
              <a:spcAft>
                <a:spcPts val="0"/>
              </a:spcAft>
            </a:pPr>
            <a:endParaRPr lang="en-GB" sz="1400" b="1" dirty="0">
              <a:effectLst/>
              <a:latin typeface="Calibri" panose="020F0502020204030204" pitchFamily="34" charset="0"/>
            </a:endParaRPr>
          </a:p>
          <a:p>
            <a:pPr marL="0">
              <a:spcBef>
                <a:spcPts val="0"/>
              </a:spcBef>
            </a:pPr>
            <a:r>
              <a:rPr lang="en-GB" sz="1400" b="1" dirty="0">
                <a:latin typeface="Calibri" panose="020F0502020204030204" pitchFamily="34" charset="0"/>
              </a:rPr>
              <a:t>Parc Menai, Bangor Net Zero Qualification</a:t>
            </a:r>
          </a:p>
          <a:p>
            <a:pPr marL="228600" lvl="1" indent="0">
              <a:spcBef>
                <a:spcPts val="0"/>
              </a:spcBef>
              <a:buNone/>
            </a:pPr>
            <a:r>
              <a:rPr lang="en-GB" sz="1400" dirty="0">
                <a:latin typeface="Calibri" panose="020F0502020204030204" pitchFamily="34" charset="0"/>
              </a:rPr>
              <a:t>New Net Zero Qualification Launched for Next Generation of ‘Sustainable Business Leaders’ – A new ‘net zero’ qualification will help Wales meet its carbon neutral targets and train the next generation of sustainable business leaders. </a:t>
            </a:r>
            <a:r>
              <a:rPr lang="en-GB" sz="1400" dirty="0" err="1">
                <a:latin typeface="Calibri" panose="020F0502020204030204" pitchFamily="34" charset="0"/>
              </a:rPr>
              <a:t>Agored</a:t>
            </a:r>
            <a:r>
              <a:rPr lang="en-GB" sz="1400" dirty="0">
                <a:latin typeface="Calibri" panose="020F0502020204030204" pitchFamily="34" charset="0"/>
              </a:rPr>
              <a:t> Cymru has created the Level 3 Diploma in Energy and Carbon Management, a course focused on developing the skills and knowledge required to operate systems and processes of energy consumption and carbon emissions within an organisation and the environment, both locally and globally. Parc Menai, Bangor,  01248 670011</a:t>
            </a:r>
          </a:p>
          <a:p>
            <a:pPr marR="0">
              <a:spcBef>
                <a:spcPts val="0"/>
              </a:spcBef>
              <a:spcAft>
                <a:spcPts val="0"/>
              </a:spcAft>
            </a:pPr>
            <a:endParaRPr lang="en-GB" sz="1400" b="1" dirty="0">
              <a:effectLst/>
              <a:latin typeface="Calibri" panose="020F0502020204030204" pitchFamily="34" charset="0"/>
            </a:endParaRPr>
          </a:p>
          <a:p>
            <a:pPr marR="0">
              <a:spcBef>
                <a:spcPts val="0"/>
              </a:spcBef>
              <a:spcAft>
                <a:spcPts val="0"/>
              </a:spcAft>
            </a:pPr>
            <a:endParaRPr lang="en-GB" sz="1400" b="1" dirty="0">
              <a:latin typeface="Calibri" panose="020F0502020204030204" pitchFamily="34" charset="0"/>
            </a:endParaRPr>
          </a:p>
          <a:p>
            <a:endParaRPr lang="en-GB" sz="1400" dirty="0"/>
          </a:p>
        </p:txBody>
      </p:sp>
      <p:sp>
        <p:nvSpPr>
          <p:cNvPr id="4" name="Content Placeholder 6">
            <a:extLst>
              <a:ext uri="{FF2B5EF4-FFF2-40B4-BE49-F238E27FC236}">
                <a16:creationId xmlns:a16="http://schemas.microsoft.com/office/drawing/2014/main" id="{CCAD4B03-F30B-9D33-A971-6C5FF372ADF0}"/>
              </a:ext>
            </a:extLst>
          </p:cNvPr>
          <p:cNvSpPr txBox="1">
            <a:spLocks/>
          </p:cNvSpPr>
          <p:nvPr/>
        </p:nvSpPr>
        <p:spPr>
          <a:xfrm>
            <a:off x="125311" y="370392"/>
            <a:ext cx="8825742" cy="5036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600" dirty="0">
                <a:solidFill>
                  <a:schemeClr val="bg1"/>
                </a:solidFill>
              </a:rPr>
              <a:t>Additional Information and Support (1)</a:t>
            </a:r>
          </a:p>
          <a:p>
            <a:endParaRPr lang="en-GB" dirty="0"/>
          </a:p>
        </p:txBody>
      </p:sp>
    </p:spTree>
    <p:extLst>
      <p:ext uri="{BB962C8B-B14F-4D97-AF65-F5344CB8AC3E}">
        <p14:creationId xmlns:p14="http://schemas.microsoft.com/office/powerpoint/2010/main" val="24993796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EF02D2-DB7C-71A4-E8FB-F5748B19A864}"/>
              </a:ext>
            </a:extLst>
          </p:cNvPr>
          <p:cNvSpPr>
            <a:spLocks noGrp="1"/>
          </p:cNvSpPr>
          <p:nvPr>
            <p:ph idx="1"/>
          </p:nvPr>
        </p:nvSpPr>
        <p:spPr>
          <a:xfrm>
            <a:off x="278674" y="1335573"/>
            <a:ext cx="8482149" cy="5196294"/>
          </a:xfrm>
        </p:spPr>
        <p:txBody>
          <a:bodyPr>
            <a:spAutoFit/>
          </a:bodyPr>
          <a:lstStyle/>
          <a:p>
            <a:pPr marR="0">
              <a:spcBef>
                <a:spcPts val="0"/>
              </a:spcBef>
              <a:spcAft>
                <a:spcPts val="0"/>
              </a:spcAft>
            </a:pPr>
            <a:r>
              <a:rPr lang="en-GB" sz="1400" b="1" dirty="0">
                <a:effectLst/>
                <a:latin typeface="Calibri" panose="020F0502020204030204" pitchFamily="34" charset="0"/>
              </a:rPr>
              <a:t>Ofgem - Strategic Innovation Fund</a:t>
            </a:r>
          </a:p>
          <a:p>
            <a:pPr marR="0">
              <a:spcBef>
                <a:spcPts val="0"/>
              </a:spcBef>
              <a:spcAft>
                <a:spcPts val="0"/>
              </a:spcAft>
            </a:pPr>
            <a:r>
              <a:rPr lang="en-GB" sz="1400" dirty="0">
                <a:effectLst/>
                <a:latin typeface="Calibri" panose="020F0502020204030204" pitchFamily="34" charset="0"/>
              </a:rPr>
              <a:t>Budget: TBA</a:t>
            </a:r>
          </a:p>
          <a:p>
            <a:pPr marR="0">
              <a:spcBef>
                <a:spcPts val="0"/>
              </a:spcBef>
              <a:spcAft>
                <a:spcPts val="0"/>
              </a:spcAft>
            </a:pPr>
            <a:r>
              <a:rPr lang="en-GB" sz="1400" dirty="0">
                <a:effectLst/>
                <a:latin typeface="Calibri" panose="020F0502020204030204" pitchFamily="34" charset="0"/>
              </a:rPr>
              <a:t>Aim: To find and fund ambitious, innovative projects with the potential to accelerate the transition to net zero. </a:t>
            </a:r>
          </a:p>
          <a:p>
            <a:pPr marR="0">
              <a:spcBef>
                <a:spcPts val="0"/>
              </a:spcBef>
              <a:spcAft>
                <a:spcPts val="0"/>
              </a:spcAft>
            </a:pPr>
            <a:r>
              <a:rPr lang="en-GB" sz="1400" dirty="0">
                <a:effectLst/>
                <a:latin typeface="Calibri" panose="020F0502020204030204" pitchFamily="34" charset="0"/>
              </a:rPr>
              <a:t>Close: TBA</a:t>
            </a:r>
          </a:p>
          <a:p>
            <a:pPr marR="0">
              <a:spcBef>
                <a:spcPts val="0"/>
              </a:spcBef>
              <a:spcAft>
                <a:spcPts val="0"/>
              </a:spcAft>
            </a:pPr>
            <a:r>
              <a:rPr lang="en-GB" sz="1400" dirty="0">
                <a:effectLst/>
                <a:latin typeface="Calibri" panose="020F0502020204030204" pitchFamily="34" charset="0"/>
                <a:hlinkClick r:id="rId2"/>
              </a:rPr>
              <a:t>https://www.ofgem.gov.uk/energy-policy-and-regulation/policy-and-regulatory-programmes/network-price-controls-2021-2028-riio-2/network-price-controls-2021-2028-riio-2-riio-2-network-innovation-funding/strategic-innovation-fund-sif</a:t>
            </a:r>
            <a:r>
              <a:rPr lang="en-GB" sz="1400" dirty="0">
                <a:effectLst/>
                <a:latin typeface="Calibri" panose="020F0502020204030204" pitchFamily="34" charset="0"/>
              </a:rPr>
              <a:t> </a:t>
            </a:r>
          </a:p>
          <a:p>
            <a:pPr marR="0">
              <a:spcBef>
                <a:spcPts val="0"/>
              </a:spcBef>
              <a:spcAft>
                <a:spcPts val="0"/>
              </a:spcAft>
            </a:pPr>
            <a:endParaRPr lang="en-GB" sz="1400" b="1" dirty="0">
              <a:effectLst/>
              <a:latin typeface="Calibri" panose="020F0502020204030204" pitchFamily="34" charset="0"/>
            </a:endParaRPr>
          </a:p>
          <a:p>
            <a:pPr marR="0">
              <a:spcBef>
                <a:spcPts val="0"/>
              </a:spcBef>
              <a:spcAft>
                <a:spcPts val="0"/>
              </a:spcAft>
            </a:pPr>
            <a:r>
              <a:rPr lang="en-GB" sz="1400" b="1" dirty="0">
                <a:latin typeface="Calibri" panose="020F0502020204030204" pitchFamily="34" charset="0"/>
              </a:rPr>
              <a:t>Funded* courses for your workforce through Coleg Cambria - Employer Skills North Wales </a:t>
            </a:r>
          </a:p>
          <a:p>
            <a:pPr marR="0">
              <a:spcBef>
                <a:spcPts val="0"/>
              </a:spcBef>
              <a:spcAft>
                <a:spcPts val="0"/>
              </a:spcAft>
            </a:pPr>
            <a:r>
              <a:rPr lang="en-GB" sz="1400" dirty="0">
                <a:latin typeface="Calibri" panose="020F0502020204030204" pitchFamily="34" charset="0"/>
              </a:rPr>
              <a:t>The Employer Skills North Wales project is an exciting, £1.8m opportunity for you and your business. If you’re based in Wrexham, Flintshire, Gwynedd, Anglesey or Conwy, this project will help you access the support for you to develop staff skills and create a highly qualified workforce, making you better equipped to deliver commercial success in the future.</a:t>
            </a:r>
          </a:p>
          <a:p>
            <a:pPr marR="0">
              <a:spcBef>
                <a:spcPts val="0"/>
              </a:spcBef>
              <a:spcAft>
                <a:spcPts val="0"/>
              </a:spcAft>
            </a:pPr>
            <a:r>
              <a:rPr lang="en-GB" sz="1400" dirty="0">
                <a:latin typeface="Calibri" panose="020F0502020204030204" pitchFamily="34" charset="0"/>
              </a:rPr>
              <a:t>Employer Skills North Wales seeks to support employers with subsidised* training. This will be offered to all sectors but specifically targeting regional growth areas including Advanced Manufacturing, Low Carbon, Digital, Agriculture, Food &amp; Tourism, Health &amp; Social Care and Management and other professionals.</a:t>
            </a:r>
          </a:p>
          <a:p>
            <a:pPr marR="0">
              <a:spcBef>
                <a:spcPts val="0"/>
              </a:spcBef>
              <a:spcAft>
                <a:spcPts val="0"/>
              </a:spcAft>
            </a:pPr>
            <a:r>
              <a:rPr lang="en-GB" sz="1400" dirty="0">
                <a:latin typeface="Calibri" panose="020F0502020204030204" pitchFamily="34" charset="0"/>
              </a:rPr>
              <a:t>Check eligibility and find out more here</a:t>
            </a:r>
          </a:p>
          <a:p>
            <a:pPr marR="0">
              <a:spcBef>
                <a:spcPts val="0"/>
              </a:spcBef>
              <a:spcAft>
                <a:spcPts val="0"/>
              </a:spcAft>
            </a:pPr>
            <a:r>
              <a:rPr lang="en-GB" sz="1400" dirty="0">
                <a:latin typeface="Calibri" panose="020F0502020204030204" pitchFamily="34" charset="0"/>
                <a:hlinkClick r:id="rId3"/>
              </a:rPr>
              <a:t>https://www.cambria.ac.uk/employers/funding-for-employers-employees/</a:t>
            </a:r>
            <a:r>
              <a:rPr lang="en-GB" sz="1400" dirty="0">
                <a:latin typeface="Calibri" panose="020F0502020204030204" pitchFamily="34" charset="0"/>
              </a:rPr>
              <a:t> </a:t>
            </a:r>
          </a:p>
          <a:p>
            <a:pPr marR="0">
              <a:spcBef>
                <a:spcPts val="0"/>
              </a:spcBef>
              <a:spcAft>
                <a:spcPts val="0"/>
              </a:spcAft>
            </a:pPr>
            <a:endParaRPr lang="en-GB" sz="1400" b="1" dirty="0">
              <a:latin typeface="Calibri" panose="020F0502020204030204" pitchFamily="34" charset="0"/>
            </a:endParaRPr>
          </a:p>
          <a:p>
            <a:r>
              <a:rPr lang="en-GB" sz="1400" b="1" dirty="0">
                <a:latin typeface="+mn-lt"/>
              </a:rPr>
              <a:t>Free help and training for small businesses! Small Business Britain </a:t>
            </a:r>
            <a:r>
              <a:rPr lang="en-GB" sz="1400" dirty="0">
                <a:latin typeface="+mn-lt"/>
              </a:rPr>
              <a:t>offers a range of free online workshops to small business owners, covering various topics which will help take your business to the next level. From social media to sustainability, from using AI to looking after your mental health, there is a huge range of topics to choose from. Check out their upcoming events below: </a:t>
            </a:r>
            <a:r>
              <a:rPr lang="en-GB" sz="1400" dirty="0">
                <a:latin typeface="+mn-lt"/>
                <a:hlinkClick r:id="rId4"/>
              </a:rPr>
              <a:t>https://smallbusinessbritain.uk/events</a:t>
            </a:r>
            <a:r>
              <a:rPr lang="en-GB" sz="1400" dirty="0">
                <a:latin typeface="+mn-lt"/>
              </a:rPr>
              <a:t> </a:t>
            </a:r>
          </a:p>
          <a:p>
            <a:endParaRPr lang="en-GB" sz="1400" dirty="0"/>
          </a:p>
        </p:txBody>
      </p:sp>
      <p:sp>
        <p:nvSpPr>
          <p:cNvPr id="4" name="Content Placeholder 6">
            <a:extLst>
              <a:ext uri="{FF2B5EF4-FFF2-40B4-BE49-F238E27FC236}">
                <a16:creationId xmlns:a16="http://schemas.microsoft.com/office/drawing/2014/main" id="{CCAD4B03-F30B-9D33-A971-6C5FF372ADF0}"/>
              </a:ext>
            </a:extLst>
          </p:cNvPr>
          <p:cNvSpPr txBox="1">
            <a:spLocks/>
          </p:cNvSpPr>
          <p:nvPr/>
        </p:nvSpPr>
        <p:spPr>
          <a:xfrm>
            <a:off x="125311" y="370392"/>
            <a:ext cx="8825742" cy="5036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600" dirty="0">
                <a:solidFill>
                  <a:schemeClr val="bg1"/>
                </a:solidFill>
              </a:rPr>
              <a:t>Additional Information and Support (1)</a:t>
            </a:r>
          </a:p>
          <a:p>
            <a:endParaRPr lang="en-GB" dirty="0"/>
          </a:p>
        </p:txBody>
      </p:sp>
    </p:spTree>
    <p:extLst>
      <p:ext uri="{BB962C8B-B14F-4D97-AF65-F5344CB8AC3E}">
        <p14:creationId xmlns:p14="http://schemas.microsoft.com/office/powerpoint/2010/main" val="36657609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EF02D2-DB7C-71A4-E8FB-F5748B19A864}"/>
              </a:ext>
            </a:extLst>
          </p:cNvPr>
          <p:cNvSpPr>
            <a:spLocks noGrp="1"/>
          </p:cNvSpPr>
          <p:nvPr>
            <p:ph idx="1"/>
          </p:nvPr>
        </p:nvSpPr>
        <p:spPr>
          <a:xfrm>
            <a:off x="278674" y="1225655"/>
            <a:ext cx="8482149" cy="5261953"/>
          </a:xfrm>
        </p:spPr>
        <p:txBody>
          <a:bodyPr>
            <a:spAutoFit/>
          </a:bodyPr>
          <a:lstStyle/>
          <a:p>
            <a:pPr marR="0">
              <a:spcBef>
                <a:spcPts val="0"/>
              </a:spcBef>
              <a:spcAft>
                <a:spcPts val="0"/>
              </a:spcAft>
            </a:pPr>
            <a:r>
              <a:rPr lang="en-GB" sz="1400" b="1" dirty="0">
                <a:latin typeface="Calibri" panose="020F0502020204030204" pitchFamily="34" charset="0"/>
              </a:rPr>
              <a:t>Working with the Manufacturing Industry across Wales </a:t>
            </a:r>
          </a:p>
          <a:p>
            <a:pPr marR="0">
              <a:spcBef>
                <a:spcPts val="0"/>
              </a:spcBef>
              <a:spcAft>
                <a:spcPts val="0"/>
              </a:spcAft>
            </a:pPr>
            <a:r>
              <a:rPr lang="en-GB" sz="1400" dirty="0">
                <a:latin typeface="Calibri" panose="020F0502020204030204" pitchFamily="34" charset="0"/>
              </a:rPr>
              <a:t>Demand-led by industry, the EU-backed multi-University partnership (Swansea, Cardiff, Aberystwyth, University of South Wales and University of Wales Trinity Saint David) is working together with the Welsh Manufacturing Industry to embed advanced and sustainable future manufacturing technologies through knowledge exchange.</a:t>
            </a:r>
          </a:p>
          <a:p>
            <a:pPr marR="0">
              <a:spcBef>
                <a:spcPts val="0"/>
              </a:spcBef>
              <a:spcAft>
                <a:spcPts val="0"/>
              </a:spcAft>
            </a:pPr>
            <a:r>
              <a:rPr lang="en-GB" sz="1400" dirty="0">
                <a:latin typeface="Calibri" panose="020F0502020204030204" pitchFamily="34" charset="0"/>
              </a:rPr>
              <a:t>ASTUTE 2020 already operates across North and West Wales and the South Wales Valleys. Thanks to an extra EU funding boost, it will now be rolled out to support businesses across the rest of Wales, including Cardiff, Newport, Vale of Glamorgan, Monmouthshire, Powys, Flintshire and Wrexham.</a:t>
            </a:r>
          </a:p>
          <a:p>
            <a:pPr marR="0">
              <a:spcBef>
                <a:spcPts val="0"/>
              </a:spcBef>
              <a:spcAft>
                <a:spcPts val="0"/>
              </a:spcAft>
            </a:pPr>
            <a:r>
              <a:rPr lang="en-GB" sz="1400" dirty="0">
                <a:latin typeface="Calibri" panose="020F0502020204030204" pitchFamily="34" charset="0"/>
              </a:rPr>
              <a:t>ASTUTE 2020 will work with the manufacturing industry across Wales through effective collaboration with academia, harnessing world-class academic expertise across the University partnership, and offering support from  highly qualified researchers and technical experts. Unique access to state-of-the-art research facilities, experimental equipment, advanced techniques and bespoke software will enable greater levels of business innovation in future manufacturing processes.</a:t>
            </a:r>
          </a:p>
          <a:p>
            <a:pPr marR="0">
              <a:spcBef>
                <a:spcPts val="0"/>
              </a:spcBef>
              <a:spcAft>
                <a:spcPts val="0"/>
              </a:spcAft>
            </a:pPr>
            <a:r>
              <a:rPr lang="en-GB" sz="1400" dirty="0">
                <a:latin typeface="Calibri" panose="020F0502020204030204" pitchFamily="34" charset="0"/>
              </a:rPr>
              <a:t>The aim is to drive productivity and growth within the industry by de-risking sustainable future manufacturing technologies and developing higher-value goods and services of the future for the global market. </a:t>
            </a:r>
          </a:p>
          <a:p>
            <a:pPr marR="0">
              <a:spcBef>
                <a:spcPts val="0"/>
              </a:spcBef>
              <a:spcAft>
                <a:spcPts val="0"/>
              </a:spcAft>
            </a:pPr>
            <a:r>
              <a:rPr lang="en-GB" sz="1400" dirty="0">
                <a:latin typeface="Calibri" panose="020F0502020204030204" pitchFamily="34" charset="0"/>
              </a:rPr>
              <a:t>Craig Williams, Managing Director at The Aluminium Lighting Company, said: “The ASTUTE 2020 programme means we can access specialist knowledge that we do not have.  Working with Swansea University we are looking to apply concepts of Artificial Intelligence, Machine Learning and Neural Networking in developing and refining our exciting new product and service.”    </a:t>
            </a:r>
          </a:p>
          <a:p>
            <a:pPr marR="0">
              <a:spcBef>
                <a:spcPts val="0"/>
              </a:spcBef>
              <a:spcAft>
                <a:spcPts val="0"/>
              </a:spcAft>
            </a:pPr>
            <a:r>
              <a:rPr lang="en-GB" sz="1400" dirty="0">
                <a:latin typeface="Calibri" panose="020F0502020204030204" pitchFamily="34" charset="0"/>
              </a:rPr>
              <a:t>FOUR KEY PRINCIPLES OF ASTUTE 2020</a:t>
            </a:r>
          </a:p>
          <a:p>
            <a:pPr marR="0">
              <a:spcBef>
                <a:spcPts val="0"/>
              </a:spcBef>
              <a:spcAft>
                <a:spcPts val="0"/>
              </a:spcAft>
            </a:pPr>
            <a:r>
              <a:rPr lang="en-GB" sz="1400" dirty="0">
                <a:latin typeface="Calibri" panose="020F0502020204030204" pitchFamily="34" charset="0"/>
              </a:rPr>
              <a:t>Industry Support:</a:t>
            </a:r>
          </a:p>
          <a:p>
            <a:pPr marR="0">
              <a:spcBef>
                <a:spcPts val="0"/>
              </a:spcBef>
              <a:spcAft>
                <a:spcPts val="0"/>
              </a:spcAft>
            </a:pPr>
            <a:r>
              <a:rPr lang="en-GB" sz="1400" dirty="0">
                <a:latin typeface="Calibri" panose="020F0502020204030204" pitchFamily="34" charset="0"/>
              </a:rPr>
              <a:t>ASTUTE 2020 enables greater levels of business innovation in future manufacturing processes by:</a:t>
            </a:r>
          </a:p>
          <a:p>
            <a:pPr marR="0">
              <a:spcBef>
                <a:spcPts val="0"/>
              </a:spcBef>
              <a:spcAft>
                <a:spcPts val="0"/>
              </a:spcAft>
            </a:pPr>
            <a:r>
              <a:rPr lang="en-GB" sz="1400" dirty="0">
                <a:latin typeface="Calibri" panose="020F0502020204030204" pitchFamily="34" charset="0"/>
              </a:rPr>
              <a:t>Collaborating on Industry demand-led projects to de-risk new technologies.</a:t>
            </a:r>
          </a:p>
          <a:p>
            <a:pPr marR="0">
              <a:spcBef>
                <a:spcPts val="0"/>
              </a:spcBef>
              <a:spcAft>
                <a:spcPts val="0"/>
              </a:spcAft>
            </a:pPr>
            <a:r>
              <a:rPr lang="en-GB" sz="1400" dirty="0">
                <a:latin typeface="Calibri" panose="020F0502020204030204" pitchFamily="34" charset="0"/>
              </a:rPr>
              <a:t>Driving and supporting cutting-edge Research, Development and Innovation (RD&amp;I).</a:t>
            </a:r>
          </a:p>
          <a:p>
            <a:pPr marR="0">
              <a:spcBef>
                <a:spcPts val="0"/>
              </a:spcBef>
              <a:spcAft>
                <a:spcPts val="0"/>
              </a:spcAft>
            </a:pPr>
            <a:r>
              <a:rPr lang="en-GB" sz="1400" dirty="0">
                <a:latin typeface="Calibri" panose="020F0502020204030204" pitchFamily="34" charset="0"/>
              </a:rPr>
              <a:t>Increasing competitiveness and future proofing.</a:t>
            </a:r>
          </a:p>
          <a:p>
            <a:pPr lvl="1">
              <a:spcBef>
                <a:spcPts val="0"/>
              </a:spcBef>
            </a:pPr>
            <a:r>
              <a:rPr lang="en-GB" sz="1000" b="1" dirty="0">
                <a:latin typeface="Calibri" panose="020F0502020204030204" pitchFamily="34" charset="0"/>
              </a:rPr>
              <a:t>(Cont’d next slide)</a:t>
            </a:r>
          </a:p>
          <a:p>
            <a:endParaRPr lang="en-GB" sz="1400" dirty="0"/>
          </a:p>
        </p:txBody>
      </p:sp>
      <p:sp>
        <p:nvSpPr>
          <p:cNvPr id="4" name="Content Placeholder 6">
            <a:extLst>
              <a:ext uri="{FF2B5EF4-FFF2-40B4-BE49-F238E27FC236}">
                <a16:creationId xmlns:a16="http://schemas.microsoft.com/office/drawing/2014/main" id="{CCAD4B03-F30B-9D33-A971-6C5FF372ADF0}"/>
              </a:ext>
            </a:extLst>
          </p:cNvPr>
          <p:cNvSpPr txBox="1">
            <a:spLocks/>
          </p:cNvSpPr>
          <p:nvPr/>
        </p:nvSpPr>
        <p:spPr>
          <a:xfrm>
            <a:off x="125311" y="370392"/>
            <a:ext cx="8825742" cy="5036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600" dirty="0">
                <a:solidFill>
                  <a:schemeClr val="bg1"/>
                </a:solidFill>
              </a:rPr>
              <a:t>Additional Information and Support (1)</a:t>
            </a:r>
          </a:p>
          <a:p>
            <a:endParaRPr lang="en-GB" dirty="0"/>
          </a:p>
        </p:txBody>
      </p:sp>
    </p:spTree>
    <p:extLst>
      <p:ext uri="{BB962C8B-B14F-4D97-AF65-F5344CB8AC3E}">
        <p14:creationId xmlns:p14="http://schemas.microsoft.com/office/powerpoint/2010/main" val="25002151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EF02D2-DB7C-71A4-E8FB-F5748B19A864}"/>
              </a:ext>
            </a:extLst>
          </p:cNvPr>
          <p:cNvSpPr>
            <a:spLocks noGrp="1"/>
          </p:cNvSpPr>
          <p:nvPr>
            <p:ph idx="1"/>
          </p:nvPr>
        </p:nvSpPr>
        <p:spPr>
          <a:xfrm>
            <a:off x="278674" y="1335573"/>
            <a:ext cx="8482149" cy="3904659"/>
          </a:xfrm>
        </p:spPr>
        <p:txBody>
          <a:bodyPr>
            <a:spAutoFit/>
          </a:bodyPr>
          <a:lstStyle/>
          <a:p>
            <a:pPr marR="0">
              <a:spcBef>
                <a:spcPts val="0"/>
              </a:spcBef>
              <a:spcAft>
                <a:spcPts val="0"/>
              </a:spcAft>
            </a:pPr>
            <a:r>
              <a:rPr lang="en-GB" sz="1400" b="1" dirty="0">
                <a:latin typeface="Calibri" panose="020F0502020204030204" pitchFamily="34" charset="0"/>
              </a:rPr>
              <a:t>Working with the Manufacturing Industry across Wales </a:t>
            </a:r>
            <a:r>
              <a:rPr lang="en-GB" sz="1400" b="1" i="1" dirty="0">
                <a:latin typeface="Calibri" panose="020F0502020204030204" pitchFamily="34" charset="0"/>
              </a:rPr>
              <a:t>(cont’d)</a:t>
            </a:r>
          </a:p>
          <a:p>
            <a:pPr marR="0">
              <a:spcBef>
                <a:spcPts val="0"/>
              </a:spcBef>
              <a:spcAft>
                <a:spcPts val="0"/>
              </a:spcAft>
            </a:pPr>
            <a:r>
              <a:rPr lang="en-GB" sz="1400" dirty="0">
                <a:latin typeface="Calibri" panose="020F0502020204030204" pitchFamily="34" charset="0"/>
              </a:rPr>
              <a:t>Encouraging stimulation of ideas and challenges to foster knowledge exchange.</a:t>
            </a:r>
          </a:p>
          <a:p>
            <a:pPr marR="0">
              <a:spcBef>
                <a:spcPts val="0"/>
              </a:spcBef>
              <a:spcAft>
                <a:spcPts val="0"/>
              </a:spcAft>
            </a:pPr>
            <a:r>
              <a:rPr lang="en-GB" sz="1400" dirty="0">
                <a:latin typeface="Calibri" panose="020F0502020204030204" pitchFamily="34" charset="0"/>
              </a:rPr>
              <a:t>Manufacturing Focus: </a:t>
            </a:r>
          </a:p>
          <a:p>
            <a:pPr marR="0">
              <a:spcBef>
                <a:spcPts val="0"/>
              </a:spcBef>
              <a:spcAft>
                <a:spcPts val="0"/>
              </a:spcAft>
            </a:pPr>
            <a:r>
              <a:rPr lang="en-GB" sz="1400" dirty="0">
                <a:latin typeface="Calibri" panose="020F0502020204030204" pitchFamily="34" charset="0"/>
              </a:rPr>
              <a:t>Industry projects focusing on a research challenge with world-class expertise in the areas of:</a:t>
            </a:r>
          </a:p>
          <a:p>
            <a:pPr marR="0">
              <a:spcBef>
                <a:spcPts val="0"/>
              </a:spcBef>
              <a:spcAft>
                <a:spcPts val="0"/>
              </a:spcAft>
            </a:pPr>
            <a:r>
              <a:rPr lang="en-GB" sz="1400" dirty="0">
                <a:latin typeface="Calibri" panose="020F0502020204030204" pitchFamily="34" charset="0"/>
              </a:rPr>
              <a:t>Advanced Materials Technology</a:t>
            </a:r>
          </a:p>
          <a:p>
            <a:pPr marR="0">
              <a:spcBef>
                <a:spcPts val="0"/>
              </a:spcBef>
              <a:spcAft>
                <a:spcPts val="0"/>
              </a:spcAft>
            </a:pPr>
            <a:r>
              <a:rPr lang="en-GB" sz="1400" dirty="0">
                <a:latin typeface="Calibri" panose="020F0502020204030204" pitchFamily="34" charset="0"/>
              </a:rPr>
              <a:t>Computational Engineering Modelling</a:t>
            </a:r>
          </a:p>
          <a:p>
            <a:pPr marR="0">
              <a:spcBef>
                <a:spcPts val="0"/>
              </a:spcBef>
              <a:spcAft>
                <a:spcPts val="0"/>
              </a:spcAft>
            </a:pPr>
            <a:r>
              <a:rPr lang="en-GB" sz="1400" dirty="0">
                <a:latin typeface="Calibri" panose="020F0502020204030204" pitchFamily="34" charset="0"/>
              </a:rPr>
              <a:t>Manufacturing Systems Engineering </a:t>
            </a:r>
          </a:p>
          <a:p>
            <a:pPr marR="0">
              <a:spcBef>
                <a:spcPts val="0"/>
              </a:spcBef>
              <a:spcAft>
                <a:spcPts val="0"/>
              </a:spcAft>
            </a:pPr>
            <a:r>
              <a:rPr lang="en-GB" sz="1400" dirty="0">
                <a:latin typeface="Calibri" panose="020F0502020204030204" pitchFamily="34" charset="0"/>
              </a:rPr>
              <a:t>Collaborative Projects: </a:t>
            </a:r>
          </a:p>
          <a:p>
            <a:pPr marR="0">
              <a:spcBef>
                <a:spcPts val="0"/>
              </a:spcBef>
              <a:spcAft>
                <a:spcPts val="0"/>
              </a:spcAft>
            </a:pPr>
            <a:r>
              <a:rPr lang="en-GB" sz="1400" dirty="0">
                <a:latin typeface="Calibri" panose="020F0502020204030204" pitchFamily="34" charset="0"/>
              </a:rPr>
              <a:t>Proposals for collaborative RD&amp;I projects will be developed by the industrial partner together with a dedicated ASTUTE 2020 technical manager and will require approval by an industrial-academic committee before a project can proceed. </a:t>
            </a:r>
          </a:p>
          <a:p>
            <a:pPr marR="0">
              <a:spcBef>
                <a:spcPts val="0"/>
              </a:spcBef>
              <a:spcAft>
                <a:spcPts val="0"/>
              </a:spcAft>
            </a:pPr>
            <a:r>
              <a:rPr lang="en-GB" sz="1400" dirty="0">
                <a:latin typeface="Calibri" panose="020F0502020204030204" pitchFamily="34" charset="0"/>
              </a:rPr>
              <a:t>Who can ASTUTE 2020 support: </a:t>
            </a:r>
          </a:p>
          <a:p>
            <a:pPr marR="0">
              <a:spcBef>
                <a:spcPts val="0"/>
              </a:spcBef>
              <a:spcAft>
                <a:spcPts val="0"/>
              </a:spcAft>
            </a:pPr>
            <a:r>
              <a:rPr lang="en-GB" sz="1400" dirty="0">
                <a:latin typeface="Calibri" panose="020F0502020204030204" pitchFamily="34" charset="0"/>
              </a:rPr>
              <a:t>Welsh manufacturing companies across a variety of sectors, including aerospace, automotive, energy generation, oil and gas, medical devices, electronics and food etc. </a:t>
            </a:r>
          </a:p>
          <a:p>
            <a:pPr marR="0">
              <a:spcBef>
                <a:spcPts val="0"/>
              </a:spcBef>
              <a:spcAft>
                <a:spcPts val="0"/>
              </a:spcAft>
            </a:pPr>
            <a:r>
              <a:rPr lang="en-GB" sz="1400" dirty="0">
                <a:latin typeface="Calibri" panose="020F0502020204030204" pitchFamily="34" charset="0"/>
                <a:hlinkClick r:id="rId2"/>
              </a:rPr>
              <a:t>www.astutewales.com</a:t>
            </a:r>
            <a:r>
              <a:rPr lang="en-GB" sz="1400" dirty="0">
                <a:latin typeface="Calibri" panose="020F0502020204030204" pitchFamily="34" charset="0"/>
              </a:rPr>
              <a:t> </a:t>
            </a:r>
          </a:p>
          <a:p>
            <a:pPr marR="0">
              <a:spcBef>
                <a:spcPts val="0"/>
              </a:spcBef>
              <a:spcAft>
                <a:spcPts val="0"/>
              </a:spcAft>
            </a:pPr>
            <a:r>
              <a:rPr lang="en-GB" sz="1400" dirty="0">
                <a:latin typeface="Calibri" panose="020F0502020204030204" pitchFamily="34" charset="0"/>
                <a:hlinkClick r:id="rId3"/>
              </a:rPr>
              <a:t>info@astutewales.com</a:t>
            </a:r>
            <a:r>
              <a:rPr lang="en-GB" sz="1400" dirty="0">
                <a:latin typeface="Calibri" panose="020F0502020204030204" pitchFamily="34" charset="0"/>
              </a:rPr>
              <a:t> </a:t>
            </a:r>
          </a:p>
          <a:p>
            <a:pPr marR="0">
              <a:spcBef>
                <a:spcPts val="0"/>
              </a:spcBef>
              <a:spcAft>
                <a:spcPts val="0"/>
              </a:spcAft>
            </a:pPr>
            <a:r>
              <a:rPr lang="en-GB" sz="1400" dirty="0">
                <a:latin typeface="Calibri" panose="020F0502020204030204" pitchFamily="34" charset="0"/>
              </a:rPr>
              <a:t>+44 (0)1792 60637</a:t>
            </a:r>
          </a:p>
          <a:p>
            <a:pPr marR="0">
              <a:spcBef>
                <a:spcPts val="0"/>
              </a:spcBef>
              <a:spcAft>
                <a:spcPts val="0"/>
              </a:spcAft>
            </a:pPr>
            <a:endParaRPr lang="en-GB" sz="1400" dirty="0">
              <a:latin typeface="Calibri" panose="020F0502020204030204" pitchFamily="34" charset="0"/>
            </a:endParaRPr>
          </a:p>
          <a:p>
            <a:endParaRPr lang="en-GB" sz="1400" dirty="0"/>
          </a:p>
        </p:txBody>
      </p:sp>
      <p:sp>
        <p:nvSpPr>
          <p:cNvPr id="4" name="Content Placeholder 6">
            <a:extLst>
              <a:ext uri="{FF2B5EF4-FFF2-40B4-BE49-F238E27FC236}">
                <a16:creationId xmlns:a16="http://schemas.microsoft.com/office/drawing/2014/main" id="{CCAD4B03-F30B-9D33-A971-6C5FF372ADF0}"/>
              </a:ext>
            </a:extLst>
          </p:cNvPr>
          <p:cNvSpPr txBox="1">
            <a:spLocks/>
          </p:cNvSpPr>
          <p:nvPr/>
        </p:nvSpPr>
        <p:spPr>
          <a:xfrm>
            <a:off x="125311" y="370392"/>
            <a:ext cx="8825742" cy="5036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600" dirty="0">
                <a:solidFill>
                  <a:schemeClr val="bg1"/>
                </a:solidFill>
              </a:rPr>
              <a:t>Additional Information and Support (1)</a:t>
            </a:r>
          </a:p>
          <a:p>
            <a:endParaRPr lang="en-GB" dirty="0"/>
          </a:p>
        </p:txBody>
      </p:sp>
    </p:spTree>
    <p:extLst>
      <p:ext uri="{BB962C8B-B14F-4D97-AF65-F5344CB8AC3E}">
        <p14:creationId xmlns:p14="http://schemas.microsoft.com/office/powerpoint/2010/main" val="16251579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EF02D2-DB7C-71A4-E8FB-F5748B19A864}"/>
              </a:ext>
            </a:extLst>
          </p:cNvPr>
          <p:cNvSpPr>
            <a:spLocks noGrp="1"/>
          </p:cNvSpPr>
          <p:nvPr>
            <p:ph idx="1"/>
          </p:nvPr>
        </p:nvSpPr>
        <p:spPr>
          <a:xfrm>
            <a:off x="278674" y="1335573"/>
            <a:ext cx="8482149" cy="4029821"/>
          </a:xfrm>
        </p:spPr>
        <p:txBody>
          <a:bodyPr wrap="square">
            <a:spAutoFit/>
          </a:bodyPr>
          <a:lstStyle/>
          <a:p>
            <a:pPr marL="0" indent="0">
              <a:buNone/>
            </a:pPr>
            <a:r>
              <a:rPr lang="en-GB" sz="1400" b="1" dirty="0">
                <a:effectLst/>
                <a:latin typeface="Calibri" panose="020F0502020204030204" pitchFamily="34" charset="0"/>
                <a:ea typeface="Aptos" panose="020B0004020202020204" pitchFamily="34" charset="0"/>
              </a:rPr>
              <a:t>Ambition North Wales </a:t>
            </a:r>
            <a:r>
              <a:rPr lang="en-GB" sz="1400" dirty="0">
                <a:effectLst/>
                <a:latin typeface="Calibri" panose="020F0502020204030204" pitchFamily="34" charset="0"/>
                <a:ea typeface="Aptos" panose="020B0004020202020204" pitchFamily="34" charset="0"/>
              </a:rPr>
              <a:t>is pleased to announce that we have secured an extension to our </a:t>
            </a:r>
            <a:r>
              <a:rPr lang="en-GB" sz="1400" b="1" dirty="0">
                <a:effectLst/>
                <a:latin typeface="Calibri" panose="020F0502020204030204" pitchFamily="34" charset="0"/>
                <a:ea typeface="Aptos" panose="020B0004020202020204" pitchFamily="34" charset="0"/>
              </a:rPr>
              <a:t>bid writing support fund</a:t>
            </a:r>
            <a:r>
              <a:rPr lang="en-GB" sz="1400" dirty="0">
                <a:effectLst/>
                <a:latin typeface="Calibri" panose="020F0502020204030204" pitchFamily="34" charset="0"/>
                <a:ea typeface="Aptos" panose="020B0004020202020204" pitchFamily="34" charset="0"/>
              </a:rPr>
              <a:t>.  </a:t>
            </a:r>
          </a:p>
          <a:p>
            <a:r>
              <a:rPr lang="en-GB" sz="1400" dirty="0">
                <a:effectLst/>
                <a:latin typeface="Calibri" panose="020F0502020204030204" pitchFamily="34" charset="0"/>
                <a:ea typeface="Aptos" panose="020B0004020202020204" pitchFamily="34" charset="0"/>
              </a:rPr>
              <a:t> Eligible applications are strongly encouraged from smaller organisations/enterprises (businesses) based in Anglesey, Flintshire, and Wrexham. We will continue to accept applications from applicants in Gwynedd, Denbighshire and Conwy, however, due to initial over-subscription, they will be placed on a reserve list pending the possible release of further funds.</a:t>
            </a:r>
          </a:p>
          <a:p>
            <a:r>
              <a:rPr lang="en-GB" sz="1400" dirty="0">
                <a:effectLst/>
                <a:latin typeface="Calibri" panose="020F0502020204030204" pitchFamily="34" charset="0"/>
                <a:ea typeface="Aptos" panose="020B0004020202020204" pitchFamily="34" charset="0"/>
              </a:rPr>
              <a:t>This revenue support will pay for specialist and dedicated advisors to help complete funding applications (“bid writing”) and/or help provide the skills and knowledge to successfully complete future funding applications.</a:t>
            </a:r>
          </a:p>
          <a:p>
            <a:r>
              <a:rPr lang="en-GB" sz="1400" dirty="0">
                <a:effectLst/>
                <a:latin typeface="Calibri" panose="020F0502020204030204" pitchFamily="34" charset="0"/>
                <a:ea typeface="Aptos" panose="020B0004020202020204" pitchFamily="34" charset="0"/>
              </a:rPr>
              <a:t>This support will be particularly useful for smaller organisations/enterprises who are developing a decarbonisation / clean energy project (</a:t>
            </a:r>
            <a:r>
              <a:rPr lang="en-GB" sz="1400" dirty="0" err="1">
                <a:effectLst/>
                <a:latin typeface="Calibri" panose="020F0502020204030204" pitchFamily="34" charset="0"/>
                <a:ea typeface="Aptos" panose="020B0004020202020204" pitchFamily="34" charset="0"/>
              </a:rPr>
              <a:t>eg</a:t>
            </a:r>
            <a:r>
              <a:rPr lang="en-GB" sz="1400" dirty="0">
                <a:effectLst/>
                <a:latin typeface="Calibri" panose="020F0502020204030204" pitchFamily="34" charset="0"/>
                <a:ea typeface="Aptos" panose="020B0004020202020204" pitchFamily="34" charset="0"/>
              </a:rPr>
              <a:t> solar panels, heat pumps, hydro, insulation etc) and will need to apply for capital funding in the near future. The bid writing support will be consistent with, and help enable, funding applications into their North Wales Clean Energy Fund (capital funding), which they are planning to launch later this year.</a:t>
            </a:r>
          </a:p>
          <a:p>
            <a:r>
              <a:rPr lang="en-GB" sz="1400" dirty="0">
                <a:effectLst/>
                <a:latin typeface="Calibri" panose="020F0502020204030204" pitchFamily="34" charset="0"/>
                <a:ea typeface="Aptos" panose="020B0004020202020204" pitchFamily="34" charset="0"/>
              </a:rPr>
              <a:t>New deadline for applications:  </a:t>
            </a:r>
            <a:r>
              <a:rPr lang="en-GB" sz="1400" b="1" dirty="0">
                <a:effectLst/>
                <a:latin typeface="Calibri" panose="020F0502020204030204" pitchFamily="34" charset="0"/>
                <a:ea typeface="Aptos" panose="020B0004020202020204" pitchFamily="34" charset="0"/>
              </a:rPr>
              <a:t>30th of September 2024.</a:t>
            </a:r>
            <a:endParaRPr lang="en-GB" sz="1400" dirty="0">
              <a:effectLst/>
              <a:latin typeface="Calibri" panose="020F0502020204030204" pitchFamily="34" charset="0"/>
              <a:ea typeface="Aptos" panose="020B0004020202020204" pitchFamily="34" charset="0"/>
            </a:endParaRPr>
          </a:p>
          <a:p>
            <a:pPr marL="0" marR="0" indent="0" algn="r">
              <a:spcBef>
                <a:spcPts val="0"/>
              </a:spcBef>
              <a:spcAft>
                <a:spcPts val="0"/>
              </a:spcAft>
              <a:buNone/>
            </a:pPr>
            <a:endParaRPr lang="en-GB" sz="1400" i="1" dirty="0">
              <a:latin typeface="Calibri" panose="020F0502020204030204" pitchFamily="34" charset="0"/>
            </a:endParaRPr>
          </a:p>
          <a:p>
            <a:pPr marL="0" marR="0" indent="0" algn="r">
              <a:spcBef>
                <a:spcPts val="0"/>
              </a:spcBef>
              <a:spcAft>
                <a:spcPts val="0"/>
              </a:spcAft>
              <a:buNone/>
            </a:pPr>
            <a:r>
              <a:rPr lang="en-GB" sz="1400" i="1" dirty="0">
                <a:latin typeface="Calibri" panose="020F0502020204030204" pitchFamily="34" charset="0"/>
              </a:rPr>
              <a:t>(cont’d next slide)</a:t>
            </a:r>
          </a:p>
          <a:p>
            <a:endParaRPr lang="en-GB" sz="1400" dirty="0"/>
          </a:p>
        </p:txBody>
      </p:sp>
      <p:sp>
        <p:nvSpPr>
          <p:cNvPr id="4" name="Content Placeholder 6">
            <a:extLst>
              <a:ext uri="{FF2B5EF4-FFF2-40B4-BE49-F238E27FC236}">
                <a16:creationId xmlns:a16="http://schemas.microsoft.com/office/drawing/2014/main" id="{CCAD4B03-F30B-9D33-A971-6C5FF372ADF0}"/>
              </a:ext>
            </a:extLst>
          </p:cNvPr>
          <p:cNvSpPr txBox="1">
            <a:spLocks/>
          </p:cNvSpPr>
          <p:nvPr/>
        </p:nvSpPr>
        <p:spPr>
          <a:xfrm>
            <a:off x="125311" y="370392"/>
            <a:ext cx="8825742" cy="5036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600" dirty="0">
                <a:solidFill>
                  <a:schemeClr val="bg1"/>
                </a:solidFill>
              </a:rPr>
              <a:t>Additional Information and Support (1)</a:t>
            </a:r>
          </a:p>
          <a:p>
            <a:endParaRPr lang="en-GB" dirty="0"/>
          </a:p>
        </p:txBody>
      </p:sp>
    </p:spTree>
    <p:extLst>
      <p:ext uri="{BB962C8B-B14F-4D97-AF65-F5344CB8AC3E}">
        <p14:creationId xmlns:p14="http://schemas.microsoft.com/office/powerpoint/2010/main" val="27614923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EF02D2-DB7C-71A4-E8FB-F5748B19A864}"/>
              </a:ext>
            </a:extLst>
          </p:cNvPr>
          <p:cNvSpPr>
            <a:spLocks noGrp="1"/>
          </p:cNvSpPr>
          <p:nvPr>
            <p:ph idx="1"/>
          </p:nvPr>
        </p:nvSpPr>
        <p:spPr>
          <a:xfrm>
            <a:off x="278674" y="1335573"/>
            <a:ext cx="8482149" cy="4076501"/>
          </a:xfrm>
        </p:spPr>
        <p:txBody>
          <a:bodyPr wrap="square">
            <a:spAutoFit/>
          </a:bodyPr>
          <a:lstStyle/>
          <a:p>
            <a:r>
              <a:rPr lang="en-GB" sz="1400" dirty="0">
                <a:effectLst/>
                <a:latin typeface="Calibri" panose="020F0502020204030204" pitchFamily="34" charset="0"/>
                <a:ea typeface="Aptos" panose="020B0004020202020204" pitchFamily="34" charset="0"/>
              </a:rPr>
              <a:t> Key details of the bid writing support:</a:t>
            </a:r>
          </a:p>
          <a:p>
            <a:r>
              <a:rPr lang="en-GB" sz="1400" dirty="0">
                <a:effectLst/>
                <a:latin typeface="Calibri" panose="020F0502020204030204" pitchFamily="34" charset="0"/>
                <a:ea typeface="Aptos" panose="020B0004020202020204" pitchFamily="34" charset="0"/>
              </a:rPr>
              <a:t> </a:t>
            </a:r>
            <a:r>
              <a:rPr lang="en-US" sz="1400" dirty="0">
                <a:effectLst/>
                <a:latin typeface="Calibri" panose="020F0502020204030204" pitchFamily="34" charset="0"/>
                <a:ea typeface="Times New Roman" panose="02020603050405020304" pitchFamily="18" charset="0"/>
              </a:rPr>
              <a:t>Grant of up to £5,000 available for bid writing (funding application) support per </a:t>
            </a:r>
            <a:r>
              <a:rPr lang="en-US" sz="1400" dirty="0" err="1">
                <a:effectLst/>
                <a:latin typeface="Calibri" panose="020F0502020204030204" pitchFamily="34" charset="0"/>
                <a:ea typeface="Times New Roman" panose="02020603050405020304" pitchFamily="18" charset="0"/>
              </a:rPr>
              <a:t>organisation</a:t>
            </a:r>
            <a:r>
              <a:rPr lang="en-US" sz="1400" dirty="0">
                <a:effectLst/>
                <a:latin typeface="Calibri" panose="020F0502020204030204" pitchFamily="34" charset="0"/>
                <a:ea typeface="Times New Roman" panose="02020603050405020304" pitchFamily="18" charset="0"/>
              </a:rPr>
              <a:t>.</a:t>
            </a:r>
            <a:endParaRPr lang="en-GB" sz="1400" dirty="0">
              <a:effectLst/>
              <a:latin typeface="Calibri" panose="020F0502020204030204" pitchFamily="34" charset="0"/>
              <a:ea typeface="Aptos" panose="020B0004020202020204" pitchFamily="34" charset="0"/>
            </a:endParaRPr>
          </a:p>
          <a:p>
            <a:pPr marL="342900" lvl="0" indent="-342900">
              <a:lnSpc>
                <a:spcPct val="115000"/>
              </a:lnSpc>
              <a:buFont typeface="Symbol" panose="05050102010706020507" pitchFamily="18" charset="2"/>
              <a:buChar char=""/>
            </a:pPr>
            <a:r>
              <a:rPr lang="en-US" sz="1400" dirty="0">
                <a:effectLst/>
                <a:latin typeface="Calibri" panose="020F0502020204030204" pitchFamily="34" charset="0"/>
                <a:ea typeface="Times New Roman" panose="02020603050405020304" pitchFamily="18" charset="0"/>
              </a:rPr>
              <a:t>Funding will be allocated on a first come first served basis across all 6 North Wales counties. Please apply as soon as possible as the revenue available is limited.</a:t>
            </a:r>
            <a:endParaRPr lang="en-GB" sz="1400" dirty="0">
              <a:effectLst/>
              <a:latin typeface="Calibri" panose="020F0502020204030204" pitchFamily="34" charset="0"/>
              <a:ea typeface="Aptos" panose="020B0004020202020204" pitchFamily="34" charset="0"/>
            </a:endParaRPr>
          </a:p>
          <a:p>
            <a:pPr marL="342900" lvl="0" indent="-342900">
              <a:lnSpc>
                <a:spcPct val="115000"/>
              </a:lnSpc>
              <a:buFont typeface="Symbol" panose="05050102010706020507" pitchFamily="18" charset="2"/>
              <a:buChar char=""/>
            </a:pPr>
            <a:r>
              <a:rPr lang="en-US" sz="1400" dirty="0">
                <a:effectLst/>
                <a:latin typeface="Calibri" panose="020F0502020204030204" pitchFamily="34" charset="0"/>
                <a:ea typeface="Times New Roman" panose="02020603050405020304" pitchFamily="18" charset="0"/>
              </a:rPr>
              <a:t>Available to </a:t>
            </a:r>
            <a:r>
              <a:rPr lang="en-US" sz="1400" dirty="0" err="1">
                <a:effectLst/>
                <a:latin typeface="Calibri" panose="020F0502020204030204" pitchFamily="34" charset="0"/>
                <a:ea typeface="Times New Roman" panose="02020603050405020304" pitchFamily="18" charset="0"/>
              </a:rPr>
              <a:t>organisations</a:t>
            </a:r>
            <a:r>
              <a:rPr lang="en-US" sz="1400" dirty="0">
                <a:effectLst/>
                <a:latin typeface="Calibri" panose="020F0502020204030204" pitchFamily="34" charset="0"/>
                <a:ea typeface="Times New Roman" panose="02020603050405020304" pitchFamily="18" charset="0"/>
              </a:rPr>
              <a:t> of less than 50 employees/active volunteers.</a:t>
            </a:r>
            <a:endParaRPr lang="en-GB" sz="1400" dirty="0">
              <a:effectLst/>
              <a:latin typeface="Calibri" panose="020F0502020204030204" pitchFamily="34" charset="0"/>
              <a:ea typeface="Aptos" panose="020B0004020202020204" pitchFamily="34" charset="0"/>
            </a:endParaRPr>
          </a:p>
          <a:p>
            <a:pPr marL="342900" lvl="0" indent="-342900">
              <a:lnSpc>
                <a:spcPct val="115000"/>
              </a:lnSpc>
              <a:spcAft>
                <a:spcPts val="800"/>
              </a:spcAft>
              <a:buFont typeface="Symbol" panose="05050102010706020507" pitchFamily="18" charset="2"/>
              <a:buChar char=""/>
            </a:pPr>
            <a:r>
              <a:rPr lang="en-US" sz="1400" dirty="0">
                <a:effectLst/>
                <a:latin typeface="Calibri" panose="020F0502020204030204" pitchFamily="34" charset="0"/>
                <a:ea typeface="Times New Roman" panose="02020603050405020304" pitchFamily="18" charset="0"/>
              </a:rPr>
              <a:t>The applicant must have a clean energy project that is in development with the project need/benefits evidenced independently (</a:t>
            </a:r>
            <a:r>
              <a:rPr lang="en-US" sz="1400" dirty="0" err="1">
                <a:effectLst/>
                <a:latin typeface="Calibri" panose="020F0502020204030204" pitchFamily="34" charset="0"/>
                <a:ea typeface="Times New Roman" panose="02020603050405020304" pitchFamily="18" charset="0"/>
              </a:rPr>
              <a:t>eg</a:t>
            </a:r>
            <a:r>
              <a:rPr lang="en-US" sz="1400" dirty="0">
                <a:effectLst/>
                <a:latin typeface="Calibri" panose="020F0502020204030204" pitchFamily="34" charset="0"/>
                <a:ea typeface="Times New Roman" panose="02020603050405020304" pitchFamily="18" charset="0"/>
              </a:rPr>
              <a:t> feasibility study, assessor report </a:t>
            </a:r>
            <a:r>
              <a:rPr lang="en-US" sz="1400" dirty="0" err="1">
                <a:effectLst/>
                <a:latin typeface="Calibri" panose="020F0502020204030204" pitchFamily="34" charset="0"/>
                <a:ea typeface="Times New Roman" panose="02020603050405020304" pitchFamily="18" charset="0"/>
              </a:rPr>
              <a:t>etc</a:t>
            </a:r>
            <a:r>
              <a:rPr lang="en-US" sz="1400" dirty="0">
                <a:effectLst/>
                <a:latin typeface="Calibri" panose="020F0502020204030204" pitchFamily="34" charset="0"/>
                <a:ea typeface="Times New Roman" panose="02020603050405020304" pitchFamily="18" charset="0"/>
              </a:rPr>
              <a:t>). </a:t>
            </a:r>
            <a:endParaRPr lang="en-GB" sz="1400" dirty="0">
              <a:effectLst/>
              <a:latin typeface="Calibri" panose="020F0502020204030204" pitchFamily="34" charset="0"/>
              <a:ea typeface="Aptos" panose="020B0004020202020204" pitchFamily="34" charset="0"/>
            </a:endParaRPr>
          </a:p>
          <a:p>
            <a:r>
              <a:rPr lang="en-US" sz="1400" dirty="0">
                <a:effectLst/>
                <a:latin typeface="Calibri" panose="020F0502020204030204" pitchFamily="34" charset="0"/>
                <a:ea typeface="Aptos" panose="020B0004020202020204" pitchFamily="34" charset="0"/>
              </a:rPr>
              <a:t> </a:t>
            </a:r>
            <a:r>
              <a:rPr lang="en-GB" sz="1400" dirty="0">
                <a:effectLst/>
                <a:latin typeface="Calibri" panose="020F0502020204030204" pitchFamily="34" charset="0"/>
                <a:ea typeface="Aptos" panose="020B0004020202020204" pitchFamily="34" charset="0"/>
              </a:rPr>
              <a:t>The application pack is available on their website </a:t>
            </a:r>
            <a:r>
              <a:rPr lang="en-GB" sz="1400" u="sng" dirty="0">
                <a:solidFill>
                  <a:srgbClr val="0563C1"/>
                </a:solidFill>
                <a:effectLst/>
                <a:latin typeface="Calibri" panose="020F0502020204030204" pitchFamily="34" charset="0"/>
                <a:ea typeface="Aptos" panose="020B0004020202020204" pitchFamily="34" charset="0"/>
                <a:hlinkClick r:id="rId2"/>
              </a:rPr>
              <a:t> Ambition North Wales | Bid Writing Support Grant</a:t>
            </a:r>
            <a:r>
              <a:rPr lang="en-GB" sz="1400" dirty="0">
                <a:effectLst/>
                <a:latin typeface="Calibri" panose="020F0502020204030204" pitchFamily="34" charset="0"/>
                <a:ea typeface="Aptos" panose="020B0004020202020204" pitchFamily="34" charset="0"/>
              </a:rPr>
              <a:t> and we would appreciate your continued support in sharing this information with your networks in order to reach organisations that may be interested in this support.</a:t>
            </a:r>
          </a:p>
          <a:p>
            <a:r>
              <a:rPr lang="en-GB" sz="1400" dirty="0">
                <a:effectLst/>
                <a:latin typeface="Calibri" panose="020F0502020204030204" pitchFamily="34" charset="0"/>
                <a:ea typeface="Aptos" panose="020B0004020202020204" pitchFamily="34" charset="0"/>
              </a:rPr>
              <a:t> They would be happy for you or your contacts to drop them an email at </a:t>
            </a:r>
            <a:r>
              <a:rPr lang="en-GB" sz="1400" u="sng" dirty="0" err="1">
                <a:solidFill>
                  <a:srgbClr val="0563C1"/>
                </a:solidFill>
                <a:effectLst/>
                <a:latin typeface="Calibri" panose="020F0502020204030204" pitchFamily="34" charset="0"/>
                <a:ea typeface="Aptos" panose="020B0004020202020204" pitchFamily="34" charset="0"/>
                <a:hlinkClick r:id="rId3"/>
              </a:rPr>
              <a:t>energy@ambitionnorth.wales</a:t>
            </a:r>
            <a:r>
              <a:rPr lang="en-GB" sz="1400" dirty="0">
                <a:effectLst/>
                <a:latin typeface="Calibri" panose="020F0502020204030204" pitchFamily="34" charset="0"/>
                <a:ea typeface="Aptos" panose="020B0004020202020204" pitchFamily="34" charset="0"/>
              </a:rPr>
              <a:t> if you would like to find out more and receive an application pack.</a:t>
            </a:r>
          </a:p>
          <a:p>
            <a:pPr marR="0">
              <a:spcBef>
                <a:spcPts val="0"/>
              </a:spcBef>
              <a:spcAft>
                <a:spcPts val="0"/>
              </a:spcAft>
            </a:pPr>
            <a:endParaRPr lang="en-GB" sz="1400" dirty="0">
              <a:latin typeface="Calibri" panose="020F0502020204030204" pitchFamily="34" charset="0"/>
            </a:endParaRPr>
          </a:p>
          <a:p>
            <a:endParaRPr lang="en-GB" sz="1400" dirty="0"/>
          </a:p>
        </p:txBody>
      </p:sp>
      <p:sp>
        <p:nvSpPr>
          <p:cNvPr id="4" name="Content Placeholder 6">
            <a:extLst>
              <a:ext uri="{FF2B5EF4-FFF2-40B4-BE49-F238E27FC236}">
                <a16:creationId xmlns:a16="http://schemas.microsoft.com/office/drawing/2014/main" id="{CCAD4B03-F30B-9D33-A971-6C5FF372ADF0}"/>
              </a:ext>
            </a:extLst>
          </p:cNvPr>
          <p:cNvSpPr txBox="1">
            <a:spLocks/>
          </p:cNvSpPr>
          <p:nvPr/>
        </p:nvSpPr>
        <p:spPr>
          <a:xfrm>
            <a:off x="125311" y="370392"/>
            <a:ext cx="8825742" cy="5036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600" dirty="0">
                <a:solidFill>
                  <a:schemeClr val="bg1"/>
                </a:solidFill>
              </a:rPr>
              <a:t>Additional Information and Support (1)</a:t>
            </a:r>
          </a:p>
          <a:p>
            <a:endParaRPr lang="en-GB" dirty="0"/>
          </a:p>
        </p:txBody>
      </p:sp>
    </p:spTree>
    <p:extLst>
      <p:ext uri="{BB962C8B-B14F-4D97-AF65-F5344CB8AC3E}">
        <p14:creationId xmlns:p14="http://schemas.microsoft.com/office/powerpoint/2010/main" val="3730133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489DBF-E015-0E20-40C0-AF3145F80C6B}"/>
              </a:ext>
            </a:extLst>
          </p:cNvPr>
          <p:cNvSpPr>
            <a:spLocks noGrp="1"/>
          </p:cNvSpPr>
          <p:nvPr>
            <p:ph idx="1"/>
          </p:nvPr>
        </p:nvSpPr>
        <p:spPr>
          <a:xfrm>
            <a:off x="109057" y="227596"/>
            <a:ext cx="5638600" cy="774281"/>
          </a:xfrm>
        </p:spPr>
        <p:txBody>
          <a:bodyPr>
            <a:normAutofit lnSpcReduction="10000"/>
          </a:bodyPr>
          <a:lstStyle/>
          <a:p>
            <a:pPr marL="0" indent="0">
              <a:buNone/>
            </a:pPr>
            <a:r>
              <a:rPr lang="en-GB" sz="2600" dirty="0">
                <a:solidFill>
                  <a:schemeClr val="bg1"/>
                </a:solidFill>
              </a:rPr>
              <a:t>Supply Chain Decarbonisation and Emissions Reporting: Drivers</a:t>
            </a:r>
          </a:p>
        </p:txBody>
      </p:sp>
      <p:graphicFrame>
        <p:nvGraphicFramePr>
          <p:cNvPr id="2" name="Diagram 1">
            <a:extLst>
              <a:ext uri="{FF2B5EF4-FFF2-40B4-BE49-F238E27FC236}">
                <a16:creationId xmlns:a16="http://schemas.microsoft.com/office/drawing/2014/main" id="{D8D867F1-F76E-B7C9-C446-3ABA0B438EF2}"/>
              </a:ext>
            </a:extLst>
          </p:cNvPr>
          <p:cNvGraphicFramePr/>
          <p:nvPr>
            <p:extLst>
              <p:ext uri="{D42A27DB-BD31-4B8C-83A1-F6EECF244321}">
                <p14:modId xmlns:p14="http://schemas.microsoft.com/office/powerpoint/2010/main" val="4028046284"/>
              </p:ext>
            </p:extLst>
          </p:nvPr>
        </p:nvGraphicFramePr>
        <p:xfrm>
          <a:off x="109057" y="1419496"/>
          <a:ext cx="8860772" cy="472004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98438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A0A80FB-283F-ABAD-E054-4756D8B607B8}"/>
              </a:ext>
            </a:extLst>
          </p:cNvPr>
          <p:cNvSpPr txBox="1"/>
          <p:nvPr/>
        </p:nvSpPr>
        <p:spPr>
          <a:xfrm>
            <a:off x="357053" y="1497884"/>
            <a:ext cx="3918857" cy="2105295"/>
          </a:xfrm>
          <a:prstGeom prst="rect">
            <a:avLst/>
          </a:prstGeom>
          <a:solidFill>
            <a:srgbClr val="2A75BB"/>
          </a:solidFill>
        </p:spPr>
        <p:txBody>
          <a:bodyPr wrap="square" rtlCol="0" anchor="ctr" anchorCtr="1">
            <a:noAutofit/>
          </a:bodyPr>
          <a:lstStyle/>
          <a:p>
            <a:pPr marL="0" lvl="0" indent="0" algn="ctr" defTabSz="800100">
              <a:lnSpc>
                <a:spcPct val="90000"/>
              </a:lnSpc>
              <a:spcBef>
                <a:spcPct val="0"/>
              </a:spcBef>
              <a:spcAft>
                <a:spcPct val="35000"/>
              </a:spcAft>
              <a:buNone/>
            </a:pPr>
            <a:r>
              <a:rPr lang="en-GB" sz="1800" kern="1200" dirty="0">
                <a:solidFill>
                  <a:schemeClr val="bg1"/>
                </a:solidFill>
              </a:rPr>
              <a:t>Changes to our procurement process - we are placing decarbonisation at the heart of working with businesses.</a:t>
            </a:r>
          </a:p>
        </p:txBody>
      </p:sp>
      <p:sp>
        <p:nvSpPr>
          <p:cNvPr id="3" name="TextBox 2">
            <a:extLst>
              <a:ext uri="{FF2B5EF4-FFF2-40B4-BE49-F238E27FC236}">
                <a16:creationId xmlns:a16="http://schemas.microsoft.com/office/drawing/2014/main" id="{07CA9B29-8900-8439-E888-CB9064D59CDA}"/>
              </a:ext>
            </a:extLst>
          </p:cNvPr>
          <p:cNvSpPr txBox="1"/>
          <p:nvPr/>
        </p:nvSpPr>
        <p:spPr>
          <a:xfrm>
            <a:off x="4868091" y="1497884"/>
            <a:ext cx="3918857" cy="2105296"/>
          </a:xfrm>
          <a:prstGeom prst="rect">
            <a:avLst/>
          </a:prstGeom>
          <a:solidFill>
            <a:srgbClr val="2A75BB"/>
          </a:solidFill>
        </p:spPr>
        <p:txBody>
          <a:bodyPr wrap="square" rtlCol="0" anchor="ctr" anchorCtr="1">
            <a:noAutofit/>
          </a:bodyPr>
          <a:lstStyle>
            <a:defPPr>
              <a:defRPr lang="en-US"/>
            </a:defPPr>
            <a:lvl1pPr lvl="0" indent="0" algn="ctr" defTabSz="800100">
              <a:lnSpc>
                <a:spcPct val="90000"/>
              </a:lnSpc>
              <a:spcBef>
                <a:spcPct val="0"/>
              </a:spcBef>
              <a:spcAft>
                <a:spcPct val="35000"/>
              </a:spcAft>
              <a:buNone/>
              <a:defRPr>
                <a:solidFill>
                  <a:schemeClr val="bg1"/>
                </a:solidFill>
              </a:defRPr>
            </a:lvl1pPr>
          </a:lstStyle>
          <a:p>
            <a:r>
              <a:rPr lang="en-GB" dirty="0"/>
              <a:t>All suppliers participating in tenders will be asked for their </a:t>
            </a:r>
            <a:r>
              <a:rPr lang="en-GB" b="1" dirty="0"/>
              <a:t>Carbon Reduction Plans (CRPs)</a:t>
            </a:r>
            <a:r>
              <a:rPr lang="en-GB" dirty="0"/>
              <a:t>.  For contract values ≥ £5 million, CRPs are required.  Below this threshold, CRPs are desired, but not mandatory.  Responses will be collected for information only. </a:t>
            </a:r>
          </a:p>
        </p:txBody>
      </p:sp>
      <p:sp>
        <p:nvSpPr>
          <p:cNvPr id="4" name="TextBox 3">
            <a:extLst>
              <a:ext uri="{FF2B5EF4-FFF2-40B4-BE49-F238E27FC236}">
                <a16:creationId xmlns:a16="http://schemas.microsoft.com/office/drawing/2014/main" id="{9E5C1E7E-5876-C39F-60C7-DFFEC6F0B537}"/>
              </a:ext>
            </a:extLst>
          </p:cNvPr>
          <p:cNvSpPr txBox="1"/>
          <p:nvPr/>
        </p:nvSpPr>
        <p:spPr>
          <a:xfrm>
            <a:off x="357053" y="3966762"/>
            <a:ext cx="3918857" cy="1852748"/>
          </a:xfrm>
          <a:prstGeom prst="rect">
            <a:avLst/>
          </a:prstGeom>
          <a:solidFill>
            <a:srgbClr val="2A75BB"/>
          </a:solidFill>
        </p:spPr>
        <p:txBody>
          <a:bodyPr wrap="square" rtlCol="0" anchor="ctr" anchorCtr="1">
            <a:noAutofit/>
          </a:bodyPr>
          <a:lstStyle>
            <a:defPPr>
              <a:defRPr lang="en-US"/>
            </a:defPPr>
            <a:lvl1pPr lvl="0" indent="0" algn="ctr" defTabSz="800100">
              <a:lnSpc>
                <a:spcPct val="90000"/>
              </a:lnSpc>
              <a:spcBef>
                <a:spcPct val="0"/>
              </a:spcBef>
              <a:spcAft>
                <a:spcPct val="35000"/>
              </a:spcAft>
              <a:buNone/>
              <a:defRPr>
                <a:solidFill>
                  <a:schemeClr val="bg1"/>
                </a:solidFill>
              </a:defRPr>
            </a:lvl1pPr>
          </a:lstStyle>
          <a:p>
            <a:r>
              <a:rPr lang="en-GB" dirty="0"/>
              <a:t>This approach is pivotal in ensuring Welsh Government compliance and progress on the path of Supply Chain Decarbonisation across Wales.</a:t>
            </a:r>
          </a:p>
        </p:txBody>
      </p:sp>
      <p:sp>
        <p:nvSpPr>
          <p:cNvPr id="5" name="TextBox 4">
            <a:extLst>
              <a:ext uri="{FF2B5EF4-FFF2-40B4-BE49-F238E27FC236}">
                <a16:creationId xmlns:a16="http://schemas.microsoft.com/office/drawing/2014/main" id="{6646E00F-AF77-B004-2229-FAD2F2B2406C}"/>
              </a:ext>
            </a:extLst>
          </p:cNvPr>
          <p:cNvSpPr txBox="1"/>
          <p:nvPr/>
        </p:nvSpPr>
        <p:spPr>
          <a:xfrm>
            <a:off x="4868091" y="3966760"/>
            <a:ext cx="3918856" cy="1852749"/>
          </a:xfrm>
          <a:prstGeom prst="rect">
            <a:avLst/>
          </a:prstGeom>
          <a:solidFill>
            <a:srgbClr val="2A75BB"/>
          </a:solidFill>
        </p:spPr>
        <p:txBody>
          <a:bodyPr wrap="square" rtlCol="0" anchor="ctr" anchorCtr="1">
            <a:noAutofit/>
          </a:bodyPr>
          <a:lstStyle>
            <a:defPPr>
              <a:defRPr lang="en-US"/>
            </a:defPPr>
            <a:lvl1pPr lvl="0" indent="0" algn="ctr" defTabSz="800100">
              <a:lnSpc>
                <a:spcPct val="90000"/>
              </a:lnSpc>
              <a:spcBef>
                <a:spcPct val="0"/>
              </a:spcBef>
              <a:spcAft>
                <a:spcPct val="35000"/>
              </a:spcAft>
              <a:buNone/>
              <a:defRPr>
                <a:solidFill>
                  <a:schemeClr val="bg1"/>
                </a:solidFill>
              </a:defRPr>
            </a:lvl1pPr>
          </a:lstStyle>
          <a:p>
            <a:r>
              <a:rPr lang="en-GB" dirty="0"/>
              <a:t>We are committed to ensuring that all organisations we work with are supported.</a:t>
            </a:r>
          </a:p>
        </p:txBody>
      </p:sp>
      <p:sp>
        <p:nvSpPr>
          <p:cNvPr id="7" name="Content Placeholder 2">
            <a:extLst>
              <a:ext uri="{FF2B5EF4-FFF2-40B4-BE49-F238E27FC236}">
                <a16:creationId xmlns:a16="http://schemas.microsoft.com/office/drawing/2014/main" id="{3C7D70A3-D3DB-6853-2693-FF3FDD896B1E}"/>
              </a:ext>
            </a:extLst>
          </p:cNvPr>
          <p:cNvSpPr txBox="1">
            <a:spLocks/>
          </p:cNvSpPr>
          <p:nvPr/>
        </p:nvSpPr>
        <p:spPr>
          <a:xfrm>
            <a:off x="201036" y="329129"/>
            <a:ext cx="5799169" cy="700675"/>
          </a:xfrm>
          <a:prstGeom prst="rect">
            <a:avLst/>
          </a:prstGeom>
        </p:spPr>
        <p:txBody>
          <a:bodyPr>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ctr">
              <a:buFont typeface="Arial" panose="020B0604020202020204" pitchFamily="34" charset="0"/>
              <a:buNone/>
            </a:pPr>
            <a:r>
              <a:rPr lang="en-GB" sz="10400" b="1" dirty="0">
                <a:solidFill>
                  <a:schemeClr val="bg1"/>
                </a:solidFill>
              </a:rPr>
              <a:t>New Approach – CRPs </a:t>
            </a:r>
            <a:r>
              <a:rPr lang="en-GB" sz="5600" b="1" dirty="0">
                <a:solidFill>
                  <a:schemeClr val="bg1"/>
                </a:solidFill>
              </a:rPr>
              <a:t>(Carbon Reduction Plans)</a:t>
            </a:r>
          </a:p>
          <a:p>
            <a:pPr marL="0" indent="0" fontAlgn="ctr">
              <a:buNone/>
            </a:pPr>
            <a:r>
              <a:rPr lang="en-GB" sz="4300" b="0" i="1" dirty="0">
                <a:solidFill>
                  <a:srgbClr val="FFFF00"/>
                </a:solidFill>
                <a:hlinkClick r:id="rId2">
                  <a:extLst>
                    <a:ext uri="{A12FA001-AC4F-418D-AE19-62706E023703}">
                      <ahyp:hlinkClr xmlns:ahyp="http://schemas.microsoft.com/office/drawing/2018/hyperlinkcolor" val="tx"/>
                    </a:ext>
                  </a:extLst>
                </a:hlinkClick>
              </a:rPr>
              <a:t>Crown Commercial Services (CCS) Training and Template link</a:t>
            </a:r>
            <a:endParaRPr lang="en-GB" sz="4300" dirty="0">
              <a:solidFill>
                <a:srgbClr val="FFFF00"/>
              </a:solidFill>
            </a:endParaRPr>
          </a:p>
          <a:p>
            <a:pPr marL="0" indent="0" fontAlgn="ctr">
              <a:buFont typeface="Arial" panose="020B0604020202020204" pitchFamily="34" charset="0"/>
              <a:buNone/>
            </a:pPr>
            <a:endParaRPr lang="en-GB" sz="1600" dirty="0">
              <a:solidFill>
                <a:schemeClr val="bg1"/>
              </a:solidFill>
              <a:latin typeface="Calibri" panose="020F0502020204030204" pitchFamily="34" charset="0"/>
            </a:endParaRPr>
          </a:p>
          <a:p>
            <a:pPr fontAlgn="ctr"/>
            <a:endParaRPr lang="en-GB" dirty="0"/>
          </a:p>
        </p:txBody>
      </p:sp>
    </p:spTree>
    <p:extLst>
      <p:ext uri="{BB962C8B-B14F-4D97-AF65-F5344CB8AC3E}">
        <p14:creationId xmlns:p14="http://schemas.microsoft.com/office/powerpoint/2010/main" val="4081605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489DBF-E015-0E20-40C0-AF3145F80C6B}"/>
              </a:ext>
            </a:extLst>
          </p:cNvPr>
          <p:cNvSpPr>
            <a:spLocks noGrp="1"/>
          </p:cNvSpPr>
          <p:nvPr>
            <p:ph idx="1"/>
          </p:nvPr>
        </p:nvSpPr>
        <p:spPr>
          <a:xfrm>
            <a:off x="89501" y="1168264"/>
            <a:ext cx="8945441" cy="4989255"/>
          </a:xfrm>
        </p:spPr>
        <p:txBody>
          <a:bodyPr>
            <a:normAutofit/>
          </a:bodyPr>
          <a:lstStyle/>
          <a:p>
            <a:pPr marL="457200" lvl="1" indent="0" fontAlgn="ctr">
              <a:buNone/>
            </a:pPr>
            <a:endParaRPr lang="en-GB" sz="1900" dirty="0">
              <a:latin typeface="Calibri" panose="020F0502020204030204" pitchFamily="34" charset="0"/>
            </a:endParaRPr>
          </a:p>
          <a:p>
            <a:pPr fontAlgn="ctr">
              <a:spcAft>
                <a:spcPts val="0"/>
              </a:spcAft>
            </a:pPr>
            <a:endParaRPr lang="en-GB" dirty="0"/>
          </a:p>
        </p:txBody>
      </p:sp>
      <p:graphicFrame>
        <p:nvGraphicFramePr>
          <p:cNvPr id="5" name="Diagram 4">
            <a:extLst>
              <a:ext uri="{FF2B5EF4-FFF2-40B4-BE49-F238E27FC236}">
                <a16:creationId xmlns:a16="http://schemas.microsoft.com/office/drawing/2014/main" id="{41BC3BAB-6159-2472-763B-C6280524D6F5}"/>
              </a:ext>
            </a:extLst>
          </p:cNvPr>
          <p:cNvGraphicFramePr/>
          <p:nvPr>
            <p:extLst>
              <p:ext uri="{D42A27DB-BD31-4B8C-83A1-F6EECF244321}">
                <p14:modId xmlns:p14="http://schemas.microsoft.com/office/powerpoint/2010/main" val="4283378335"/>
              </p:ext>
            </p:extLst>
          </p:nvPr>
        </p:nvGraphicFramePr>
        <p:xfrm>
          <a:off x="592923" y="1495786"/>
          <a:ext cx="7802140" cy="39201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Content Placeholder 2">
            <a:extLst>
              <a:ext uri="{FF2B5EF4-FFF2-40B4-BE49-F238E27FC236}">
                <a16:creationId xmlns:a16="http://schemas.microsoft.com/office/drawing/2014/main" id="{9FEF4192-3EEF-998B-B4DE-FF3BA416B819}"/>
              </a:ext>
            </a:extLst>
          </p:cNvPr>
          <p:cNvSpPr txBox="1">
            <a:spLocks/>
          </p:cNvSpPr>
          <p:nvPr/>
        </p:nvSpPr>
        <p:spPr>
          <a:xfrm>
            <a:off x="201037" y="374902"/>
            <a:ext cx="4684472" cy="419734"/>
          </a:xfrm>
          <a:prstGeom prst="rect">
            <a:avLst/>
          </a:prstGeom>
        </p:spPr>
        <p:txBody>
          <a:bodyPr>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ctr">
              <a:buFont typeface="Arial" panose="020B0604020202020204" pitchFamily="34" charset="0"/>
              <a:buNone/>
            </a:pPr>
            <a:r>
              <a:rPr lang="en-GB" b="1" dirty="0">
                <a:solidFill>
                  <a:schemeClr val="bg1"/>
                </a:solidFill>
              </a:rPr>
              <a:t>New to CRPs? </a:t>
            </a:r>
            <a:r>
              <a:rPr lang="en-GB" sz="1800" b="1" dirty="0">
                <a:solidFill>
                  <a:schemeClr val="bg1"/>
                </a:solidFill>
              </a:rPr>
              <a:t>(Carbon Reduction Plans)</a:t>
            </a:r>
            <a:endParaRPr lang="en-GB" sz="1800" dirty="0">
              <a:solidFill>
                <a:schemeClr val="bg1"/>
              </a:solidFill>
              <a:latin typeface="Calibri" panose="020F0502020204030204" pitchFamily="34" charset="0"/>
            </a:endParaRPr>
          </a:p>
          <a:p>
            <a:pPr fontAlgn="ctr"/>
            <a:endParaRPr lang="en-GB" dirty="0"/>
          </a:p>
        </p:txBody>
      </p:sp>
      <p:graphicFrame>
        <p:nvGraphicFramePr>
          <p:cNvPr id="7" name="Object 6">
            <a:extLst>
              <a:ext uri="{FF2B5EF4-FFF2-40B4-BE49-F238E27FC236}">
                <a16:creationId xmlns:a16="http://schemas.microsoft.com/office/drawing/2014/main" id="{A19E9D3B-B6B7-F41B-691B-C75F598BFBF5}"/>
              </a:ext>
            </a:extLst>
          </p:cNvPr>
          <p:cNvGraphicFramePr>
            <a:graphicFrameLocks noChangeAspect="1"/>
          </p:cNvGraphicFramePr>
          <p:nvPr>
            <p:extLst>
              <p:ext uri="{D42A27DB-BD31-4B8C-83A1-F6EECF244321}">
                <p14:modId xmlns:p14="http://schemas.microsoft.com/office/powerpoint/2010/main" val="2403324351"/>
              </p:ext>
            </p:extLst>
          </p:nvPr>
        </p:nvGraphicFramePr>
        <p:xfrm>
          <a:off x="2543273" y="4644387"/>
          <a:ext cx="914400" cy="771525"/>
        </p:xfrm>
        <a:graphic>
          <a:graphicData uri="http://schemas.openxmlformats.org/presentationml/2006/ole">
            <mc:AlternateContent xmlns:mc="http://schemas.openxmlformats.org/markup-compatibility/2006">
              <mc:Choice xmlns:v="urn:schemas-microsoft-com:vml" Requires="v">
                <p:oleObj name="Worksheet" showAsIcon="1" r:id="rId8" imgW="914400" imgH="771525" progId="Excel.Sheet.12">
                  <p:embed/>
                </p:oleObj>
              </mc:Choice>
              <mc:Fallback>
                <p:oleObj name="Worksheet" showAsIcon="1" r:id="rId8" imgW="914400" imgH="771525" progId="Excel.Sheet.12">
                  <p:embed/>
                  <p:pic>
                    <p:nvPicPr>
                      <p:cNvPr id="0" name=""/>
                      <p:cNvPicPr/>
                      <p:nvPr/>
                    </p:nvPicPr>
                    <p:blipFill>
                      <a:blip r:embed="rId9"/>
                      <a:stretch>
                        <a:fillRect/>
                      </a:stretch>
                    </p:blipFill>
                    <p:spPr>
                      <a:xfrm>
                        <a:off x="2543273" y="4644387"/>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437353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93445089-9C00-4941-3AB9-02E76F303855}"/>
              </a:ext>
            </a:extLst>
          </p:cNvPr>
          <p:cNvSpPr>
            <a:spLocks noGrp="1"/>
          </p:cNvSpPr>
          <p:nvPr>
            <p:ph idx="1"/>
          </p:nvPr>
        </p:nvSpPr>
        <p:spPr>
          <a:xfrm>
            <a:off x="125311" y="257806"/>
            <a:ext cx="8825742" cy="503675"/>
          </a:xfrm>
        </p:spPr>
        <p:txBody>
          <a:bodyPr>
            <a:normAutofit/>
          </a:bodyPr>
          <a:lstStyle/>
          <a:p>
            <a:pPr marL="0" indent="0">
              <a:buNone/>
            </a:pPr>
            <a:r>
              <a:rPr lang="en-GB" sz="2600" dirty="0">
                <a:solidFill>
                  <a:schemeClr val="bg1"/>
                </a:solidFill>
              </a:rPr>
              <a:t>Carbon Reporting</a:t>
            </a:r>
          </a:p>
          <a:p>
            <a:endParaRPr lang="en-GB" dirty="0"/>
          </a:p>
        </p:txBody>
      </p:sp>
      <p:graphicFrame>
        <p:nvGraphicFramePr>
          <p:cNvPr id="10" name="Diagram 9">
            <a:extLst>
              <a:ext uri="{FF2B5EF4-FFF2-40B4-BE49-F238E27FC236}">
                <a16:creationId xmlns:a16="http://schemas.microsoft.com/office/drawing/2014/main" id="{459A38F8-E1BB-3993-B930-D80EBE32A3A4}"/>
              </a:ext>
            </a:extLst>
          </p:cNvPr>
          <p:cNvGraphicFramePr/>
          <p:nvPr>
            <p:extLst>
              <p:ext uri="{D42A27DB-BD31-4B8C-83A1-F6EECF244321}">
                <p14:modId xmlns:p14="http://schemas.microsoft.com/office/powerpoint/2010/main" val="1228766542"/>
              </p:ext>
            </p:extLst>
          </p:nvPr>
        </p:nvGraphicFramePr>
        <p:xfrm>
          <a:off x="276835" y="1227909"/>
          <a:ext cx="8741853"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10558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0">
                                            <p:graphicEl>
                                              <a:dgm id="{6676F1C9-B32C-4E33-9B98-6807714B6BC4}"/>
                                            </p:graphicEl>
                                          </p:spTgt>
                                        </p:tgtEl>
                                        <p:attrNameLst>
                                          <p:attrName>style.visibility</p:attrName>
                                        </p:attrNameLst>
                                      </p:cBhvr>
                                      <p:to>
                                        <p:strVal val="visible"/>
                                      </p:to>
                                    </p:set>
                                    <p:animEffect transition="in" filter="circle(in)">
                                      <p:cBhvr>
                                        <p:cTn id="7" dur="2000"/>
                                        <p:tgtEl>
                                          <p:spTgt spid="10">
                                            <p:graphicEl>
                                              <a:dgm id="{6676F1C9-B32C-4E33-9B98-6807714B6BC4}"/>
                                            </p:graphicEl>
                                          </p:spTgt>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10">
                                            <p:graphicEl>
                                              <a:dgm id="{03AC75C6-2D0F-4C38-B2C5-D9E93E0CEF33}"/>
                                            </p:graphicEl>
                                          </p:spTgt>
                                        </p:tgtEl>
                                        <p:attrNameLst>
                                          <p:attrName>style.visibility</p:attrName>
                                        </p:attrNameLst>
                                      </p:cBhvr>
                                      <p:to>
                                        <p:strVal val="visible"/>
                                      </p:to>
                                    </p:set>
                                    <p:animEffect transition="in" filter="circle(in)">
                                      <p:cBhvr>
                                        <p:cTn id="10" dur="2000"/>
                                        <p:tgtEl>
                                          <p:spTgt spid="10">
                                            <p:graphicEl>
                                              <a:dgm id="{03AC75C6-2D0F-4C38-B2C5-D9E93E0CEF33}"/>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10">
                                            <p:graphicEl>
                                              <a:dgm id="{83E0F1F4-B546-4D12-9C81-DFAD2979E39C}"/>
                                            </p:graphicEl>
                                          </p:spTgt>
                                        </p:tgtEl>
                                        <p:attrNameLst>
                                          <p:attrName>style.visibility</p:attrName>
                                        </p:attrNameLst>
                                      </p:cBhvr>
                                      <p:to>
                                        <p:strVal val="visible"/>
                                      </p:to>
                                    </p:set>
                                    <p:animEffect transition="in" filter="circle(in)">
                                      <p:cBhvr>
                                        <p:cTn id="15" dur="2000"/>
                                        <p:tgtEl>
                                          <p:spTgt spid="10">
                                            <p:graphicEl>
                                              <a:dgm id="{83E0F1F4-B546-4D12-9C81-DFAD2979E39C}"/>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grpId="0" nodeType="clickEffect">
                                  <p:stCondLst>
                                    <p:cond delay="0"/>
                                  </p:stCondLst>
                                  <p:childTnLst>
                                    <p:set>
                                      <p:cBhvr>
                                        <p:cTn id="19" dur="1" fill="hold">
                                          <p:stCondLst>
                                            <p:cond delay="0"/>
                                          </p:stCondLst>
                                        </p:cTn>
                                        <p:tgtEl>
                                          <p:spTgt spid="10">
                                            <p:graphicEl>
                                              <a:dgm id="{A2DAA30E-E8F5-420D-8881-22549DE929D5}"/>
                                            </p:graphicEl>
                                          </p:spTgt>
                                        </p:tgtEl>
                                        <p:attrNameLst>
                                          <p:attrName>style.visibility</p:attrName>
                                        </p:attrNameLst>
                                      </p:cBhvr>
                                      <p:to>
                                        <p:strVal val="visible"/>
                                      </p:to>
                                    </p:set>
                                    <p:animEffect transition="in" filter="circle(in)">
                                      <p:cBhvr>
                                        <p:cTn id="20" dur="2000"/>
                                        <p:tgtEl>
                                          <p:spTgt spid="10">
                                            <p:graphicEl>
                                              <a:dgm id="{A2DAA30E-E8F5-420D-8881-22549DE929D5}"/>
                                            </p:graphicEl>
                                          </p:spTgt>
                                        </p:tgtEl>
                                      </p:cBhvr>
                                    </p:animEffect>
                                  </p:childTnLst>
                                </p:cTn>
                              </p:par>
                              <p:par>
                                <p:cTn id="21" presetID="6" presetClass="entr" presetSubtype="16" fill="hold" grpId="0" nodeType="withEffect">
                                  <p:stCondLst>
                                    <p:cond delay="0"/>
                                  </p:stCondLst>
                                  <p:childTnLst>
                                    <p:set>
                                      <p:cBhvr>
                                        <p:cTn id="22" dur="1" fill="hold">
                                          <p:stCondLst>
                                            <p:cond delay="0"/>
                                          </p:stCondLst>
                                        </p:cTn>
                                        <p:tgtEl>
                                          <p:spTgt spid="10">
                                            <p:graphicEl>
                                              <a:dgm id="{E52DB6CF-9A7A-41D6-9134-299241DFA174}"/>
                                            </p:graphicEl>
                                          </p:spTgt>
                                        </p:tgtEl>
                                        <p:attrNameLst>
                                          <p:attrName>style.visibility</p:attrName>
                                        </p:attrNameLst>
                                      </p:cBhvr>
                                      <p:to>
                                        <p:strVal val="visible"/>
                                      </p:to>
                                    </p:set>
                                    <p:animEffect transition="in" filter="circle(in)">
                                      <p:cBhvr>
                                        <p:cTn id="23" dur="2000"/>
                                        <p:tgtEl>
                                          <p:spTgt spid="10">
                                            <p:graphicEl>
                                              <a:dgm id="{E52DB6CF-9A7A-41D6-9134-299241DFA174}"/>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10">
                                            <p:graphicEl>
                                              <a:dgm id="{C3E97BF8-567D-4D1B-86BD-1C4C38FD30F8}"/>
                                            </p:graphicEl>
                                          </p:spTgt>
                                        </p:tgtEl>
                                        <p:attrNameLst>
                                          <p:attrName>style.visibility</p:attrName>
                                        </p:attrNameLst>
                                      </p:cBhvr>
                                      <p:to>
                                        <p:strVal val="visible"/>
                                      </p:to>
                                    </p:set>
                                    <p:animEffect transition="in" filter="circle(in)">
                                      <p:cBhvr>
                                        <p:cTn id="28" dur="2000"/>
                                        <p:tgtEl>
                                          <p:spTgt spid="10">
                                            <p:graphicEl>
                                              <a:dgm id="{C3E97BF8-567D-4D1B-86BD-1C4C38FD30F8}"/>
                                            </p:graphicEl>
                                          </p:spTgt>
                                        </p:tgtEl>
                                      </p:cBhvr>
                                    </p:animEffect>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grpId="0" nodeType="clickEffect">
                                  <p:stCondLst>
                                    <p:cond delay="0"/>
                                  </p:stCondLst>
                                  <p:childTnLst>
                                    <p:set>
                                      <p:cBhvr>
                                        <p:cTn id="32" dur="1" fill="hold">
                                          <p:stCondLst>
                                            <p:cond delay="0"/>
                                          </p:stCondLst>
                                        </p:cTn>
                                        <p:tgtEl>
                                          <p:spTgt spid="10">
                                            <p:graphicEl>
                                              <a:dgm id="{762C764A-6B86-46D9-8541-2FC823BAC8C3}"/>
                                            </p:graphicEl>
                                          </p:spTgt>
                                        </p:tgtEl>
                                        <p:attrNameLst>
                                          <p:attrName>style.visibility</p:attrName>
                                        </p:attrNameLst>
                                      </p:cBhvr>
                                      <p:to>
                                        <p:strVal val="visible"/>
                                      </p:to>
                                    </p:set>
                                    <p:animEffect transition="in" filter="circle(in)">
                                      <p:cBhvr>
                                        <p:cTn id="33" dur="2000"/>
                                        <p:tgtEl>
                                          <p:spTgt spid="10">
                                            <p:graphicEl>
                                              <a:dgm id="{762C764A-6B86-46D9-8541-2FC823BAC8C3}"/>
                                            </p:graphicEl>
                                          </p:spTgt>
                                        </p:tgtEl>
                                      </p:cBhvr>
                                    </p:animEffect>
                                  </p:childTnLst>
                                </p:cTn>
                              </p:par>
                              <p:par>
                                <p:cTn id="34" presetID="6" presetClass="entr" presetSubtype="16" fill="hold" grpId="0" nodeType="withEffect">
                                  <p:stCondLst>
                                    <p:cond delay="0"/>
                                  </p:stCondLst>
                                  <p:childTnLst>
                                    <p:set>
                                      <p:cBhvr>
                                        <p:cTn id="35" dur="1" fill="hold">
                                          <p:stCondLst>
                                            <p:cond delay="0"/>
                                          </p:stCondLst>
                                        </p:cTn>
                                        <p:tgtEl>
                                          <p:spTgt spid="10">
                                            <p:graphicEl>
                                              <a:dgm id="{B0F37673-5E1E-4F45-B119-B442CC6A9478}"/>
                                            </p:graphicEl>
                                          </p:spTgt>
                                        </p:tgtEl>
                                        <p:attrNameLst>
                                          <p:attrName>style.visibility</p:attrName>
                                        </p:attrNameLst>
                                      </p:cBhvr>
                                      <p:to>
                                        <p:strVal val="visible"/>
                                      </p:to>
                                    </p:set>
                                    <p:animEffect transition="in" filter="circle(in)">
                                      <p:cBhvr>
                                        <p:cTn id="36" dur="2000"/>
                                        <p:tgtEl>
                                          <p:spTgt spid="10">
                                            <p:graphicEl>
                                              <a:dgm id="{B0F37673-5E1E-4F45-B119-B442CC6A9478}"/>
                                            </p:graphicEl>
                                          </p:spTgt>
                                        </p:tgtEl>
                                      </p:cBhvr>
                                    </p:animEffect>
                                  </p:childTnLst>
                                </p:cTn>
                              </p:par>
                            </p:childTnLst>
                          </p:cTn>
                        </p:par>
                      </p:childTnLst>
                    </p:cTn>
                  </p:par>
                  <p:par>
                    <p:cTn id="37" fill="hold">
                      <p:stCondLst>
                        <p:cond delay="indefinite"/>
                      </p:stCondLst>
                      <p:childTnLst>
                        <p:par>
                          <p:cTn id="38" fill="hold">
                            <p:stCondLst>
                              <p:cond delay="0"/>
                            </p:stCondLst>
                            <p:childTnLst>
                              <p:par>
                                <p:cTn id="39" presetID="6" presetClass="entr" presetSubtype="16" fill="hold" grpId="0" nodeType="clickEffect">
                                  <p:stCondLst>
                                    <p:cond delay="0"/>
                                  </p:stCondLst>
                                  <p:childTnLst>
                                    <p:set>
                                      <p:cBhvr>
                                        <p:cTn id="40" dur="1" fill="hold">
                                          <p:stCondLst>
                                            <p:cond delay="0"/>
                                          </p:stCondLst>
                                        </p:cTn>
                                        <p:tgtEl>
                                          <p:spTgt spid="10">
                                            <p:graphicEl>
                                              <a:dgm id="{BDD42B54-808C-4ECF-AE8E-F77C7137FFAA}"/>
                                            </p:graphicEl>
                                          </p:spTgt>
                                        </p:tgtEl>
                                        <p:attrNameLst>
                                          <p:attrName>style.visibility</p:attrName>
                                        </p:attrNameLst>
                                      </p:cBhvr>
                                      <p:to>
                                        <p:strVal val="visible"/>
                                      </p:to>
                                    </p:set>
                                    <p:animEffect transition="in" filter="circle(in)">
                                      <p:cBhvr>
                                        <p:cTn id="41" dur="2000"/>
                                        <p:tgtEl>
                                          <p:spTgt spid="10">
                                            <p:graphicEl>
                                              <a:dgm id="{BDD42B54-808C-4ECF-AE8E-F77C7137FFAA}"/>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uiExpand="1">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FB157FA5-6719-9C4A-66E2-10589EC32A24}"/>
              </a:ext>
            </a:extLst>
          </p:cNvPr>
          <p:cNvGraphicFramePr>
            <a:graphicFrameLocks noGrp="1"/>
          </p:cNvGraphicFramePr>
          <p:nvPr>
            <p:ph idx="1"/>
            <p:extLst>
              <p:ext uri="{D42A27DB-BD31-4B8C-83A1-F6EECF244321}">
                <p14:modId xmlns:p14="http://schemas.microsoft.com/office/powerpoint/2010/main" val="4230861870"/>
              </p:ext>
            </p:extLst>
          </p:nvPr>
        </p:nvGraphicFramePr>
        <p:xfrm>
          <a:off x="89501" y="1168264"/>
          <a:ext cx="8945441" cy="49892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Content Placeholder 6">
            <a:extLst>
              <a:ext uri="{FF2B5EF4-FFF2-40B4-BE49-F238E27FC236}">
                <a16:creationId xmlns:a16="http://schemas.microsoft.com/office/drawing/2014/main" id="{6AA87407-8046-CBF2-F51E-7E80D21478AC}"/>
              </a:ext>
            </a:extLst>
          </p:cNvPr>
          <p:cNvSpPr txBox="1">
            <a:spLocks/>
          </p:cNvSpPr>
          <p:nvPr/>
        </p:nvSpPr>
        <p:spPr>
          <a:xfrm>
            <a:off x="125311" y="370392"/>
            <a:ext cx="8825742" cy="5036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600" dirty="0">
                <a:solidFill>
                  <a:schemeClr val="bg1"/>
                </a:solidFill>
              </a:rPr>
              <a:t>Key Points</a:t>
            </a:r>
          </a:p>
          <a:p>
            <a:endParaRPr lang="en-GB" dirty="0"/>
          </a:p>
        </p:txBody>
      </p:sp>
      <p:graphicFrame>
        <p:nvGraphicFramePr>
          <p:cNvPr id="8" name="Object 7">
            <a:extLst>
              <a:ext uri="{FF2B5EF4-FFF2-40B4-BE49-F238E27FC236}">
                <a16:creationId xmlns:a16="http://schemas.microsoft.com/office/drawing/2014/main" id="{063F0A1D-08B2-8C18-F11D-35E688F1A608}"/>
              </a:ext>
            </a:extLst>
          </p:cNvPr>
          <p:cNvGraphicFramePr>
            <a:graphicFrameLocks noChangeAspect="1"/>
          </p:cNvGraphicFramePr>
          <p:nvPr>
            <p:extLst>
              <p:ext uri="{D42A27DB-BD31-4B8C-83A1-F6EECF244321}">
                <p14:modId xmlns:p14="http://schemas.microsoft.com/office/powerpoint/2010/main" val="1563543826"/>
              </p:ext>
            </p:extLst>
          </p:nvPr>
        </p:nvGraphicFramePr>
        <p:xfrm>
          <a:off x="8059482" y="2591367"/>
          <a:ext cx="914400" cy="771525"/>
        </p:xfrm>
        <a:graphic>
          <a:graphicData uri="http://schemas.openxmlformats.org/presentationml/2006/ole">
            <mc:AlternateContent xmlns:mc="http://schemas.openxmlformats.org/markup-compatibility/2006">
              <mc:Choice xmlns:v="urn:schemas-microsoft-com:vml" Requires="v">
                <p:oleObj name="Document" showAsIcon="1" r:id="rId8" imgW="914400" imgH="771525" progId="Word.Document.12">
                  <p:embed/>
                </p:oleObj>
              </mc:Choice>
              <mc:Fallback>
                <p:oleObj name="Document" showAsIcon="1" r:id="rId8" imgW="914400" imgH="771525" progId="Word.Document.12">
                  <p:embed/>
                  <p:pic>
                    <p:nvPicPr>
                      <p:cNvPr id="0" name=""/>
                      <p:cNvPicPr/>
                      <p:nvPr/>
                    </p:nvPicPr>
                    <p:blipFill>
                      <a:blip r:embed="rId9"/>
                      <a:stretch>
                        <a:fillRect/>
                      </a:stretch>
                    </p:blipFill>
                    <p:spPr>
                      <a:xfrm>
                        <a:off x="8059482" y="2591367"/>
                        <a:ext cx="914400" cy="771525"/>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5F82589C-F23E-16A6-CED1-DEE9B795D6D5}"/>
              </a:ext>
            </a:extLst>
          </p:cNvPr>
          <p:cNvGraphicFramePr>
            <a:graphicFrameLocks noChangeAspect="1"/>
          </p:cNvGraphicFramePr>
          <p:nvPr>
            <p:extLst>
              <p:ext uri="{D42A27DB-BD31-4B8C-83A1-F6EECF244321}">
                <p14:modId xmlns:p14="http://schemas.microsoft.com/office/powerpoint/2010/main" val="4114686879"/>
              </p:ext>
            </p:extLst>
          </p:nvPr>
        </p:nvGraphicFramePr>
        <p:xfrm>
          <a:off x="7173913" y="2614613"/>
          <a:ext cx="857250" cy="723900"/>
        </p:xfrm>
        <a:graphic>
          <a:graphicData uri="http://schemas.openxmlformats.org/presentationml/2006/ole">
            <mc:AlternateContent xmlns:mc="http://schemas.openxmlformats.org/markup-compatibility/2006">
              <mc:Choice xmlns:v="urn:schemas-microsoft-com:vml" Requires="v">
                <p:oleObj name="Worksheet" showAsIcon="1" r:id="rId10" imgW="856800" imgH="723600" progId="Excel.Sheet.12">
                  <p:embed/>
                </p:oleObj>
              </mc:Choice>
              <mc:Fallback>
                <p:oleObj name="Worksheet" showAsIcon="1" r:id="rId10" imgW="856800" imgH="723600" progId="Excel.Sheet.12">
                  <p:embed/>
                  <p:pic>
                    <p:nvPicPr>
                      <p:cNvPr id="0" name=""/>
                      <p:cNvPicPr/>
                      <p:nvPr/>
                    </p:nvPicPr>
                    <p:blipFill>
                      <a:blip r:embed="rId11"/>
                      <a:stretch>
                        <a:fillRect/>
                      </a:stretch>
                    </p:blipFill>
                    <p:spPr>
                      <a:xfrm>
                        <a:off x="7173913" y="2614613"/>
                        <a:ext cx="857250" cy="723900"/>
                      </a:xfrm>
                      <a:prstGeom prst="rect">
                        <a:avLst/>
                      </a:prstGeom>
                    </p:spPr>
                  </p:pic>
                </p:oleObj>
              </mc:Fallback>
            </mc:AlternateContent>
          </a:graphicData>
        </a:graphic>
      </p:graphicFrame>
    </p:spTree>
    <p:extLst>
      <p:ext uri="{BB962C8B-B14F-4D97-AF65-F5344CB8AC3E}">
        <p14:creationId xmlns:p14="http://schemas.microsoft.com/office/powerpoint/2010/main" val="950509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graphicEl>
                                              <a:dgm id="{B0DBB914-5AD3-4A89-9DB0-920C2C1E18CF}"/>
                                            </p:graphicEl>
                                          </p:spTgt>
                                        </p:tgtEl>
                                        <p:attrNameLst>
                                          <p:attrName>style.visibility</p:attrName>
                                        </p:attrNameLst>
                                      </p:cBhvr>
                                      <p:to>
                                        <p:strVal val="visible"/>
                                      </p:to>
                                    </p:set>
                                    <p:anim calcmode="lin" valueType="num">
                                      <p:cBhvr additive="base">
                                        <p:cTn id="7" dur="500" fill="hold"/>
                                        <p:tgtEl>
                                          <p:spTgt spid="5">
                                            <p:graphicEl>
                                              <a:dgm id="{B0DBB914-5AD3-4A89-9DB0-920C2C1E18CF}"/>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graphicEl>
                                              <a:dgm id="{B0DBB914-5AD3-4A89-9DB0-920C2C1E18CF}"/>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graphicEl>
                                              <a:dgm id="{3D8927E1-155A-446D-8460-E0851EC6644E}"/>
                                            </p:graphicEl>
                                          </p:spTgt>
                                        </p:tgtEl>
                                        <p:attrNameLst>
                                          <p:attrName>style.visibility</p:attrName>
                                        </p:attrNameLst>
                                      </p:cBhvr>
                                      <p:to>
                                        <p:strVal val="visible"/>
                                      </p:to>
                                    </p:set>
                                    <p:anim calcmode="lin" valueType="num">
                                      <p:cBhvr additive="base">
                                        <p:cTn id="19" dur="500" fill="hold"/>
                                        <p:tgtEl>
                                          <p:spTgt spid="5">
                                            <p:graphicEl>
                                              <a:dgm id="{3D8927E1-155A-446D-8460-E0851EC6644E}"/>
                                            </p:graphic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graphicEl>
                                              <a:dgm id="{3D8927E1-155A-446D-8460-E0851EC6644E}"/>
                                            </p:graphic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graphicEl>
                                              <a:dgm id="{A4A7B4E8-9E44-4146-90E4-59D07B56FF32}"/>
                                            </p:graphicEl>
                                          </p:spTgt>
                                        </p:tgtEl>
                                        <p:attrNameLst>
                                          <p:attrName>style.visibility</p:attrName>
                                        </p:attrNameLst>
                                      </p:cBhvr>
                                      <p:to>
                                        <p:strVal val="visible"/>
                                      </p:to>
                                    </p:set>
                                    <p:anim calcmode="lin" valueType="num">
                                      <p:cBhvr additive="base">
                                        <p:cTn id="25" dur="500" fill="hold"/>
                                        <p:tgtEl>
                                          <p:spTgt spid="5">
                                            <p:graphicEl>
                                              <a:dgm id="{A4A7B4E8-9E44-4146-90E4-59D07B56FF32}"/>
                                            </p:graphic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graphicEl>
                                              <a:dgm id="{A4A7B4E8-9E44-4146-90E4-59D07B56FF32}"/>
                                            </p:graphic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graphicEl>
                                              <a:dgm id="{47249F02-E004-495A-B66B-3304CD3BBA7C}"/>
                                            </p:graphicEl>
                                          </p:spTgt>
                                        </p:tgtEl>
                                        <p:attrNameLst>
                                          <p:attrName>style.visibility</p:attrName>
                                        </p:attrNameLst>
                                      </p:cBhvr>
                                      <p:to>
                                        <p:strVal val="visible"/>
                                      </p:to>
                                    </p:set>
                                    <p:anim calcmode="lin" valueType="num">
                                      <p:cBhvr additive="base">
                                        <p:cTn id="31" dur="500" fill="hold"/>
                                        <p:tgtEl>
                                          <p:spTgt spid="5">
                                            <p:graphicEl>
                                              <a:dgm id="{47249F02-E004-495A-B66B-3304CD3BBA7C}"/>
                                            </p:graphic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graphicEl>
                                              <a:dgm id="{47249F02-E004-495A-B66B-3304CD3BBA7C}"/>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uiExpand="1">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26EE25A-6B69-CE92-10F1-5BA1AC17511F}"/>
              </a:ext>
            </a:extLst>
          </p:cNvPr>
          <p:cNvSpPr txBox="1"/>
          <p:nvPr/>
        </p:nvSpPr>
        <p:spPr>
          <a:xfrm>
            <a:off x="1455996" y="3782401"/>
            <a:ext cx="6232007" cy="830997"/>
          </a:xfrm>
          <a:prstGeom prst="rect">
            <a:avLst/>
          </a:prstGeom>
          <a:noFill/>
        </p:spPr>
        <p:txBody>
          <a:bodyPr wrap="square" rtlCol="0">
            <a:spAutoFit/>
          </a:bodyPr>
          <a:lstStyle/>
          <a:p>
            <a:pPr marL="0" indent="0" fontAlgn="ctr">
              <a:spcAft>
                <a:spcPts val="0"/>
              </a:spcAft>
              <a:buNone/>
            </a:pPr>
            <a:r>
              <a:rPr lang="en-GB" sz="2400" dirty="0">
                <a:solidFill>
                  <a:srgbClr val="2A75BB"/>
                </a:solidFill>
              </a:rPr>
              <a:t>Contact:  </a:t>
            </a:r>
            <a:r>
              <a:rPr lang="en-GB" sz="2400" i="1" dirty="0">
                <a:solidFill>
                  <a:srgbClr val="2A75BB"/>
                </a:solidFill>
                <a:hlinkClick r:id="rId3"/>
              </a:rPr>
              <a:t>roberta.bailey@denbighshire.gov.uk</a:t>
            </a:r>
            <a:r>
              <a:rPr lang="en-GB" sz="2400" i="1" dirty="0">
                <a:solidFill>
                  <a:srgbClr val="2A75BB"/>
                </a:solidFill>
              </a:rPr>
              <a:t> – </a:t>
            </a:r>
          </a:p>
          <a:p>
            <a:pPr marL="0" indent="0" fontAlgn="ctr">
              <a:spcAft>
                <a:spcPts val="0"/>
              </a:spcAft>
              <a:buNone/>
            </a:pPr>
            <a:r>
              <a:rPr lang="en-GB" sz="2400" i="1" dirty="0">
                <a:solidFill>
                  <a:srgbClr val="2A75BB"/>
                </a:solidFill>
              </a:rPr>
              <a:t>Procurement Business Partner - Decarbonisation</a:t>
            </a:r>
          </a:p>
        </p:txBody>
      </p:sp>
      <p:sp>
        <p:nvSpPr>
          <p:cNvPr id="5" name="TextBox 4">
            <a:extLst>
              <a:ext uri="{FF2B5EF4-FFF2-40B4-BE49-F238E27FC236}">
                <a16:creationId xmlns:a16="http://schemas.microsoft.com/office/drawing/2014/main" id="{419867F1-231F-471E-2390-1105E2E7BBBE}"/>
              </a:ext>
            </a:extLst>
          </p:cNvPr>
          <p:cNvSpPr txBox="1"/>
          <p:nvPr/>
        </p:nvSpPr>
        <p:spPr>
          <a:xfrm>
            <a:off x="2304433" y="1925600"/>
            <a:ext cx="4467497" cy="1200329"/>
          </a:xfrm>
          <a:prstGeom prst="rect">
            <a:avLst/>
          </a:prstGeom>
          <a:noFill/>
          <a:ln w="38100">
            <a:solidFill>
              <a:schemeClr val="accent6">
                <a:lumMod val="75000"/>
              </a:schemeClr>
            </a:solidFill>
          </a:ln>
        </p:spPr>
        <p:txBody>
          <a:bodyPr wrap="square" rtlCol="0">
            <a:spAutoFit/>
          </a:bodyPr>
          <a:lstStyle/>
          <a:p>
            <a:r>
              <a:rPr lang="en-GB" dirty="0"/>
              <a:t>Denbighshire and Flintshire County suppliers can access free sustainability training from The Supply Chain Sustainability School:  </a:t>
            </a:r>
            <a:r>
              <a:rPr lang="en-GB" sz="1600" i="1" dirty="0">
                <a:hlinkClick r:id="rId4"/>
              </a:rPr>
              <a:t>Supply Chain Sustainability School link</a:t>
            </a:r>
            <a:endParaRPr lang="en-GB" sz="1600" i="1" dirty="0"/>
          </a:p>
        </p:txBody>
      </p:sp>
      <p:sp>
        <p:nvSpPr>
          <p:cNvPr id="9" name="Content Placeholder 6">
            <a:extLst>
              <a:ext uri="{FF2B5EF4-FFF2-40B4-BE49-F238E27FC236}">
                <a16:creationId xmlns:a16="http://schemas.microsoft.com/office/drawing/2014/main" id="{68248277-BFA9-B58A-66AB-02ABB57ACF2A}"/>
              </a:ext>
            </a:extLst>
          </p:cNvPr>
          <p:cNvSpPr txBox="1">
            <a:spLocks/>
          </p:cNvSpPr>
          <p:nvPr/>
        </p:nvSpPr>
        <p:spPr>
          <a:xfrm>
            <a:off x="125311" y="370392"/>
            <a:ext cx="8825742" cy="5036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600" dirty="0">
                <a:solidFill>
                  <a:schemeClr val="bg1"/>
                </a:solidFill>
              </a:rPr>
              <a:t>Training and Contact</a:t>
            </a:r>
          </a:p>
          <a:p>
            <a:endParaRPr lang="en-GB" dirty="0"/>
          </a:p>
        </p:txBody>
      </p:sp>
    </p:spTree>
    <p:extLst>
      <p:ext uri="{BB962C8B-B14F-4D97-AF65-F5344CB8AC3E}">
        <p14:creationId xmlns:p14="http://schemas.microsoft.com/office/powerpoint/2010/main" val="2936507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EF02D2-DB7C-71A4-E8FB-F5748B19A864}"/>
              </a:ext>
            </a:extLst>
          </p:cNvPr>
          <p:cNvSpPr>
            <a:spLocks noGrp="1"/>
          </p:cNvSpPr>
          <p:nvPr>
            <p:ph idx="1"/>
          </p:nvPr>
        </p:nvSpPr>
        <p:spPr>
          <a:xfrm>
            <a:off x="278674" y="1152693"/>
            <a:ext cx="8482149" cy="3904659"/>
          </a:xfrm>
        </p:spPr>
        <p:txBody>
          <a:bodyPr>
            <a:spAutoFit/>
          </a:bodyPr>
          <a:lstStyle/>
          <a:p>
            <a:pPr marR="0">
              <a:spcBef>
                <a:spcPts val="0"/>
              </a:spcBef>
              <a:spcAft>
                <a:spcPts val="0"/>
              </a:spcAft>
            </a:pPr>
            <a:r>
              <a:rPr lang="en-GB" sz="1400" b="1" dirty="0">
                <a:effectLst/>
                <a:latin typeface="Calibri" panose="020F0502020204030204" pitchFamily="34" charset="0"/>
              </a:rPr>
              <a:t>The Sustainable Business Guide is live:  </a:t>
            </a:r>
            <a:r>
              <a:rPr lang="en-GB" sz="1400" dirty="0">
                <a:effectLst/>
                <a:latin typeface="Calibri" panose="020F0502020204030204" pitchFamily="34" charset="0"/>
              </a:rPr>
              <a:t>An efficient and money saving resource, for your business. Register today to receive your free guide.  </a:t>
            </a:r>
            <a:r>
              <a:rPr lang="en-GB" sz="1400" dirty="0">
                <a:effectLst/>
                <a:latin typeface="Calibri" panose="020F0502020204030204" pitchFamily="34" charset="0"/>
                <a:hlinkClick r:id="rId2"/>
              </a:rPr>
              <a:t>https://www.gllm.ac.uk/busnes/projects/green-digital-academy/the-sustainable-business-guide</a:t>
            </a:r>
            <a:r>
              <a:rPr lang="en-GB" sz="1400" dirty="0">
                <a:effectLst/>
                <a:latin typeface="Calibri" panose="020F0502020204030204" pitchFamily="34" charset="0"/>
              </a:rPr>
              <a:t> </a:t>
            </a:r>
          </a:p>
          <a:p>
            <a:pPr marR="0">
              <a:spcBef>
                <a:spcPts val="0"/>
              </a:spcBef>
              <a:spcAft>
                <a:spcPts val="0"/>
              </a:spcAft>
            </a:pPr>
            <a:endParaRPr lang="en-GB" sz="1400" b="1" dirty="0">
              <a:effectLst/>
              <a:latin typeface="Calibri" panose="020F0502020204030204" pitchFamily="34" charset="0"/>
            </a:endParaRPr>
          </a:p>
          <a:p>
            <a:pPr marR="0">
              <a:spcBef>
                <a:spcPts val="0"/>
              </a:spcBef>
              <a:spcAft>
                <a:spcPts val="0"/>
              </a:spcAft>
            </a:pPr>
            <a:r>
              <a:rPr lang="en-GB" sz="1400" b="1" dirty="0">
                <a:latin typeface="Calibri" panose="020F0502020204030204" pitchFamily="34" charset="0"/>
              </a:rPr>
              <a:t>Shaping Sustainable Futures – University of Liverpool Management School:  </a:t>
            </a:r>
            <a:r>
              <a:rPr lang="en-GB" sz="1400" dirty="0">
                <a:latin typeface="Calibri" panose="020F0502020204030204" pitchFamily="34" charset="0"/>
              </a:rPr>
              <a:t>The programme is designed around a series of interactive explorations of alternative futures to enhance your organisation’s strategic foresight. Experiment with ‘futures thinking’ tools and approaches to collectively reimagine how organisations can shape sustainable outcomes. Experts will provide evidence and insights, to create, explore and debate a series of plausible future scenarios.  Taking place on 08th and 09th Oct 2024 with drop in sessions planned between those dates and day 3 on 15th Jan 2025. The programme is delivered by Professor Jo Meehan, Director of the Centre for Sustainable Business  who says: “By joining the ‘Shaping Sustainable Futures’ programme, you will become part of a peer network community who share a strategic mindset that strives for a more sustainable future for business and society.”  </a:t>
            </a:r>
            <a:r>
              <a:rPr lang="en-GB" sz="1400" dirty="0">
                <a:latin typeface="Calibri" panose="020F0502020204030204" pitchFamily="34" charset="0"/>
                <a:hlinkClick r:id="rId3"/>
              </a:rPr>
              <a:t>https://www.liverpool.ac.uk/management/for-business/shaping-sustainable-futures/#d.en.1413150</a:t>
            </a:r>
            <a:r>
              <a:rPr lang="en-GB" sz="1400" dirty="0">
                <a:latin typeface="Calibri" panose="020F0502020204030204" pitchFamily="34" charset="0"/>
              </a:rPr>
              <a:t> </a:t>
            </a:r>
          </a:p>
          <a:p>
            <a:pPr marR="0">
              <a:spcBef>
                <a:spcPts val="0"/>
              </a:spcBef>
              <a:spcAft>
                <a:spcPts val="0"/>
              </a:spcAft>
            </a:pPr>
            <a:endParaRPr lang="en-GB" sz="1400" b="1" dirty="0">
              <a:latin typeface="Calibri" panose="020F0502020204030204" pitchFamily="34" charset="0"/>
            </a:endParaRPr>
          </a:p>
          <a:p>
            <a:pPr marR="0">
              <a:spcBef>
                <a:spcPts val="0"/>
              </a:spcBef>
              <a:spcAft>
                <a:spcPts val="0"/>
              </a:spcAft>
            </a:pPr>
            <a:r>
              <a:rPr lang="en-GB" sz="1400" b="1" dirty="0">
                <a:effectLst/>
                <a:latin typeface="Calibri" panose="020F0502020204030204" pitchFamily="34" charset="0"/>
              </a:rPr>
              <a:t>The Flintshire Fund </a:t>
            </a:r>
            <a:r>
              <a:rPr lang="en-GB" sz="1400" dirty="0">
                <a:effectLst/>
                <a:latin typeface="Calibri" panose="020F0502020204030204" pitchFamily="34" charset="0"/>
              </a:rPr>
              <a:t>is pleased to announce four workshops to support businesses through Carbon related topics.  The courses are fully funded by UK Government, Levelling up funding, Flintshire County Council and </a:t>
            </a:r>
            <a:r>
              <a:rPr lang="en-GB" sz="1400" dirty="0" err="1">
                <a:effectLst/>
                <a:latin typeface="Calibri" panose="020F0502020204030204" pitchFamily="34" charset="0"/>
              </a:rPr>
              <a:t>Antur</a:t>
            </a:r>
            <a:r>
              <a:rPr lang="en-GB" sz="1400" dirty="0">
                <a:effectLst/>
                <a:latin typeface="Calibri" panose="020F0502020204030204" pitchFamily="34" charset="0"/>
              </a:rPr>
              <a:t> Cymru Enterprise.  To book on any of the below workshops, please click on the Eventbrite links.</a:t>
            </a:r>
          </a:p>
          <a:p>
            <a:pPr marL="0" indent="0">
              <a:buNone/>
            </a:pPr>
            <a:endParaRPr lang="en-GB" sz="1400" dirty="0"/>
          </a:p>
        </p:txBody>
      </p:sp>
      <p:sp>
        <p:nvSpPr>
          <p:cNvPr id="4" name="Content Placeholder 6">
            <a:extLst>
              <a:ext uri="{FF2B5EF4-FFF2-40B4-BE49-F238E27FC236}">
                <a16:creationId xmlns:a16="http://schemas.microsoft.com/office/drawing/2014/main" id="{CCAD4B03-F30B-9D33-A971-6C5FF372ADF0}"/>
              </a:ext>
            </a:extLst>
          </p:cNvPr>
          <p:cNvSpPr txBox="1">
            <a:spLocks/>
          </p:cNvSpPr>
          <p:nvPr/>
        </p:nvSpPr>
        <p:spPr>
          <a:xfrm>
            <a:off x="125311" y="370392"/>
            <a:ext cx="8825742" cy="5036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600" dirty="0">
                <a:solidFill>
                  <a:schemeClr val="bg1"/>
                </a:solidFill>
              </a:rPr>
              <a:t>Additional Information and Support (1)</a:t>
            </a:r>
          </a:p>
          <a:p>
            <a:endParaRPr lang="en-GB" dirty="0"/>
          </a:p>
        </p:txBody>
      </p:sp>
      <p:sp>
        <p:nvSpPr>
          <p:cNvPr id="2" name="TextBox 1">
            <a:extLst>
              <a:ext uri="{FF2B5EF4-FFF2-40B4-BE49-F238E27FC236}">
                <a16:creationId xmlns:a16="http://schemas.microsoft.com/office/drawing/2014/main" id="{F61D30BB-8EEA-A32A-E4F4-55AF248A8F83}"/>
              </a:ext>
            </a:extLst>
          </p:cNvPr>
          <p:cNvSpPr txBox="1"/>
          <p:nvPr/>
        </p:nvSpPr>
        <p:spPr>
          <a:xfrm>
            <a:off x="531223" y="4741133"/>
            <a:ext cx="3090911" cy="938719"/>
          </a:xfrm>
          <a:prstGeom prst="rect">
            <a:avLst/>
          </a:prstGeom>
          <a:noFill/>
        </p:spPr>
        <p:txBody>
          <a:bodyPr wrap="none" rtlCol="0">
            <a:spAutoFit/>
          </a:bodyPr>
          <a:lstStyle/>
          <a:p>
            <a:pPr algn="l"/>
            <a:r>
              <a:rPr lang="en-GB" sz="1100" b="1" i="0" u="none" strike="noStrike" dirty="0">
                <a:effectLst/>
                <a:highlight>
                  <a:srgbClr val="FFFFFF"/>
                </a:highlight>
                <a:latin typeface="Neue Plak"/>
                <a:hlinkClick r:id="rId4"/>
              </a:rPr>
              <a:t>Quality and Environmental Management Systems</a:t>
            </a:r>
          </a:p>
          <a:p>
            <a:r>
              <a:rPr lang="en-GB" sz="1100" i="0" dirty="0">
                <a:effectLst/>
                <a:highlight>
                  <a:srgbClr val="FFFFFF"/>
                </a:highlight>
                <a:latin typeface="Neue Plak"/>
              </a:rPr>
              <a:t>Wed, 2 Oct, 08:00</a:t>
            </a:r>
          </a:p>
          <a:p>
            <a:r>
              <a:rPr lang="en-GB" sz="1100" b="0" i="0" dirty="0">
                <a:effectLst/>
                <a:highlight>
                  <a:srgbClr val="FFFFFF"/>
                </a:highlight>
                <a:latin typeface="Neue Plak"/>
              </a:rPr>
              <a:t>Gladstone's Library</a:t>
            </a:r>
          </a:p>
          <a:p>
            <a:r>
              <a:rPr lang="en-GB" sz="1100" b="0" i="0" dirty="0">
                <a:effectLst/>
                <a:highlight>
                  <a:srgbClr val="FFFFFF"/>
                </a:highlight>
                <a:latin typeface="Neue Plak"/>
              </a:rPr>
              <a:t>Free</a:t>
            </a:r>
            <a:endParaRPr lang="en-GB" sz="1100" dirty="0">
              <a:highlight>
                <a:srgbClr val="FFFFFF"/>
              </a:highlight>
              <a:latin typeface="Neue Plak"/>
            </a:endParaRPr>
          </a:p>
          <a:p>
            <a:r>
              <a:rPr lang="en-GB" sz="1100" dirty="0" err="1">
                <a:highlight>
                  <a:srgbClr val="FFFFFF"/>
                </a:highlight>
                <a:latin typeface="Neue Plak"/>
              </a:rPr>
              <a:t>Antur</a:t>
            </a:r>
            <a:r>
              <a:rPr lang="en-GB" sz="1100" dirty="0">
                <a:highlight>
                  <a:srgbClr val="FFFFFF"/>
                </a:highlight>
                <a:latin typeface="Neue Plak"/>
              </a:rPr>
              <a:t> Cymru - Flintshire Fund</a:t>
            </a:r>
          </a:p>
        </p:txBody>
      </p:sp>
      <p:sp>
        <p:nvSpPr>
          <p:cNvPr id="6" name="TextBox 5">
            <a:extLst>
              <a:ext uri="{FF2B5EF4-FFF2-40B4-BE49-F238E27FC236}">
                <a16:creationId xmlns:a16="http://schemas.microsoft.com/office/drawing/2014/main" id="{10F770C7-1301-CDFA-C061-18965C35EC37}"/>
              </a:ext>
            </a:extLst>
          </p:cNvPr>
          <p:cNvSpPr txBox="1"/>
          <p:nvPr/>
        </p:nvSpPr>
        <p:spPr>
          <a:xfrm>
            <a:off x="3748092" y="4741134"/>
            <a:ext cx="1955075" cy="938719"/>
          </a:xfrm>
          <a:prstGeom prst="rect">
            <a:avLst/>
          </a:prstGeom>
          <a:noFill/>
        </p:spPr>
        <p:txBody>
          <a:bodyPr wrap="square" rtlCol="0">
            <a:spAutoFit/>
          </a:bodyPr>
          <a:lstStyle/>
          <a:p>
            <a:pPr algn="l"/>
            <a:r>
              <a:rPr lang="en-GB" sz="1100" b="1" i="0" u="none" strike="noStrike" dirty="0">
                <a:effectLst/>
                <a:highlight>
                  <a:srgbClr val="FFFFFF"/>
                </a:highlight>
                <a:latin typeface="Neue Plak"/>
                <a:hlinkClick r:id="rId5"/>
              </a:rPr>
              <a:t>Introduction to LEAN</a:t>
            </a:r>
          </a:p>
          <a:p>
            <a:pPr marL="0" lvl="1"/>
            <a:r>
              <a:rPr lang="en-GB" sz="1100" dirty="0">
                <a:highlight>
                  <a:srgbClr val="FFFFFF"/>
                </a:highlight>
                <a:latin typeface="Neue Plak"/>
              </a:rPr>
              <a:t>Wed, 9 Oct, 08:00</a:t>
            </a:r>
          </a:p>
          <a:p>
            <a:pPr marL="0" lvl="1"/>
            <a:r>
              <a:rPr lang="en-GB" sz="1100" dirty="0">
                <a:highlight>
                  <a:srgbClr val="FFFFFF"/>
                </a:highlight>
                <a:latin typeface="Neue Plak"/>
              </a:rPr>
              <a:t>Gladstone's Library</a:t>
            </a:r>
          </a:p>
          <a:p>
            <a:pPr marL="0" lvl="1"/>
            <a:r>
              <a:rPr lang="en-GB" sz="1100" dirty="0">
                <a:highlight>
                  <a:srgbClr val="FFFFFF"/>
                </a:highlight>
                <a:latin typeface="Neue Plak"/>
              </a:rPr>
              <a:t>Free</a:t>
            </a:r>
          </a:p>
          <a:p>
            <a:pPr marL="0" lvl="1"/>
            <a:r>
              <a:rPr lang="en-GB" sz="1100" dirty="0" err="1">
                <a:highlight>
                  <a:srgbClr val="FFFFFF"/>
                </a:highlight>
                <a:latin typeface="Neue Plak"/>
              </a:rPr>
              <a:t>Antur</a:t>
            </a:r>
            <a:r>
              <a:rPr lang="en-GB" sz="1100" dirty="0">
                <a:highlight>
                  <a:srgbClr val="FFFFFF"/>
                </a:highlight>
                <a:latin typeface="Neue Plak"/>
              </a:rPr>
              <a:t> Cymru - Flintshire Fund</a:t>
            </a:r>
          </a:p>
        </p:txBody>
      </p:sp>
      <p:sp>
        <p:nvSpPr>
          <p:cNvPr id="7" name="TextBox 6">
            <a:extLst>
              <a:ext uri="{FF2B5EF4-FFF2-40B4-BE49-F238E27FC236}">
                <a16:creationId xmlns:a16="http://schemas.microsoft.com/office/drawing/2014/main" id="{C649A5AF-16A9-345C-F9C8-97D60900D978}"/>
              </a:ext>
            </a:extLst>
          </p:cNvPr>
          <p:cNvSpPr txBox="1"/>
          <p:nvPr/>
        </p:nvSpPr>
        <p:spPr>
          <a:xfrm>
            <a:off x="5829125" y="4746843"/>
            <a:ext cx="2272937" cy="938719"/>
          </a:xfrm>
          <a:prstGeom prst="rect">
            <a:avLst/>
          </a:prstGeom>
          <a:noFill/>
        </p:spPr>
        <p:txBody>
          <a:bodyPr wrap="square" rtlCol="0">
            <a:spAutoFit/>
          </a:bodyPr>
          <a:lstStyle/>
          <a:p>
            <a:pPr algn="l"/>
            <a:r>
              <a:rPr lang="en-GB" sz="1100" b="1" i="0" u="none" strike="noStrike" dirty="0">
                <a:effectLst/>
                <a:highlight>
                  <a:srgbClr val="FFFFFF"/>
                </a:highlight>
                <a:latin typeface="Neue Plak"/>
                <a:hlinkClick r:id="rId6"/>
              </a:rPr>
              <a:t>Renewables</a:t>
            </a:r>
          </a:p>
          <a:p>
            <a:pPr marL="0" lvl="1"/>
            <a:r>
              <a:rPr lang="en-GB" sz="1100" dirty="0">
                <a:highlight>
                  <a:srgbClr val="FFFFFF"/>
                </a:highlight>
                <a:latin typeface="Neue Plak"/>
              </a:rPr>
              <a:t>Wed, 16 Oct, 08:00</a:t>
            </a:r>
          </a:p>
          <a:p>
            <a:pPr marL="0" lvl="1"/>
            <a:r>
              <a:rPr lang="en-GB" sz="1100" dirty="0">
                <a:highlight>
                  <a:srgbClr val="FFFFFF"/>
                </a:highlight>
                <a:latin typeface="Neue Plak"/>
              </a:rPr>
              <a:t>Gladstone's Library</a:t>
            </a:r>
          </a:p>
          <a:p>
            <a:pPr marL="0" lvl="1"/>
            <a:r>
              <a:rPr lang="en-GB" sz="1100" dirty="0">
                <a:highlight>
                  <a:srgbClr val="FFFFFF"/>
                </a:highlight>
                <a:latin typeface="Neue Plak"/>
              </a:rPr>
              <a:t>Free</a:t>
            </a:r>
          </a:p>
          <a:p>
            <a:pPr marL="0" lvl="1"/>
            <a:r>
              <a:rPr lang="en-GB" sz="1100" dirty="0" err="1">
                <a:highlight>
                  <a:srgbClr val="FFFFFF"/>
                </a:highlight>
                <a:latin typeface="Neue Plak"/>
              </a:rPr>
              <a:t>Antur</a:t>
            </a:r>
            <a:r>
              <a:rPr lang="en-GB" sz="1100" dirty="0">
                <a:highlight>
                  <a:srgbClr val="FFFFFF"/>
                </a:highlight>
                <a:latin typeface="Neue Plak"/>
              </a:rPr>
              <a:t> Cymru - Flintshire Fund</a:t>
            </a:r>
          </a:p>
        </p:txBody>
      </p:sp>
    </p:spTree>
    <p:extLst>
      <p:ext uri="{BB962C8B-B14F-4D97-AF65-F5344CB8AC3E}">
        <p14:creationId xmlns:p14="http://schemas.microsoft.com/office/powerpoint/2010/main" val="39505861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EF02D2-DB7C-71A4-E8FB-F5748B19A864}"/>
              </a:ext>
            </a:extLst>
          </p:cNvPr>
          <p:cNvSpPr>
            <a:spLocks noGrp="1"/>
          </p:cNvSpPr>
          <p:nvPr>
            <p:ph idx="1"/>
          </p:nvPr>
        </p:nvSpPr>
        <p:spPr>
          <a:xfrm>
            <a:off x="278674" y="1335573"/>
            <a:ext cx="8482149" cy="5261953"/>
          </a:xfrm>
        </p:spPr>
        <p:txBody>
          <a:bodyPr>
            <a:spAutoFit/>
          </a:bodyPr>
          <a:lstStyle/>
          <a:p>
            <a:pPr marR="0">
              <a:spcBef>
                <a:spcPts val="0"/>
              </a:spcBef>
              <a:spcAft>
                <a:spcPts val="0"/>
              </a:spcAft>
            </a:pPr>
            <a:r>
              <a:rPr lang="en-GB" sz="1400" b="1" dirty="0">
                <a:effectLst/>
                <a:latin typeface="Calibri" panose="020F0502020204030204" pitchFamily="34" charset="0"/>
              </a:rPr>
              <a:t>The Green Digital Academy</a:t>
            </a:r>
            <a:r>
              <a:rPr lang="en-GB" sz="1400" dirty="0">
                <a:effectLst/>
                <a:latin typeface="Calibri" panose="020F0502020204030204" pitchFamily="34" charset="0"/>
              </a:rPr>
              <a:t>:  Sign up for support and funding to reach net zero.</a:t>
            </a:r>
            <a:r>
              <a:rPr lang="en-GB" sz="1400" b="1" dirty="0">
                <a:effectLst/>
                <a:latin typeface="Calibri" panose="020F0502020204030204" pitchFamily="34" charset="0"/>
              </a:rPr>
              <a:t> </a:t>
            </a:r>
            <a:r>
              <a:rPr lang="en-GB" sz="1400" dirty="0">
                <a:effectLst/>
                <a:latin typeface="Calibri" panose="020F0502020204030204" pitchFamily="34" charset="0"/>
              </a:rPr>
              <a:t>With funding available for up to 175 businesses, The Green Digital Academy run by </a:t>
            </a:r>
            <a:r>
              <a:rPr lang="en-GB" sz="1400" dirty="0" err="1">
                <a:effectLst/>
                <a:latin typeface="Calibri" panose="020F0502020204030204" pitchFamily="34" charset="0"/>
              </a:rPr>
              <a:t>Busnes@LlandrilloMenai</a:t>
            </a:r>
            <a:r>
              <a:rPr lang="en-GB" sz="1400" dirty="0">
                <a:effectLst/>
                <a:latin typeface="Calibri" panose="020F0502020204030204" pitchFamily="34" charset="0"/>
              </a:rPr>
              <a:t> will provide mentoring and support to develop decarbonisation action plans. The programme also includes access to capital grants and is available to all sectors.  The project promises to help businesses owners meet growing consumer demand for environmentally friendly products and services, as well as increase profits through reduced production costs and efficiency.</a:t>
            </a:r>
          </a:p>
          <a:p>
            <a:pPr lvl="1">
              <a:spcBef>
                <a:spcPts val="0"/>
              </a:spcBef>
            </a:pPr>
            <a:r>
              <a:rPr lang="en-GB" sz="1400" dirty="0" err="1">
                <a:latin typeface="Calibri" panose="020F0502020204030204" pitchFamily="34" charset="0"/>
              </a:rPr>
              <a:t>Busnes@LlandrilloMenai</a:t>
            </a:r>
            <a:r>
              <a:rPr lang="en-GB" sz="1400" dirty="0">
                <a:latin typeface="Calibri" panose="020F0502020204030204" pitchFamily="34" charset="0"/>
              </a:rPr>
              <a:t> is part of </a:t>
            </a:r>
            <a:r>
              <a:rPr lang="en-GB" sz="1400" dirty="0" err="1">
                <a:latin typeface="Calibri" panose="020F0502020204030204" pitchFamily="34" charset="0"/>
              </a:rPr>
              <a:t>Grŵp</a:t>
            </a:r>
            <a:r>
              <a:rPr lang="en-GB" sz="1400" dirty="0">
                <a:latin typeface="Calibri" panose="020F0502020204030204" pitchFamily="34" charset="0"/>
              </a:rPr>
              <a:t> </a:t>
            </a:r>
            <a:r>
              <a:rPr lang="en-GB" sz="1400" dirty="0" err="1">
                <a:latin typeface="Calibri" panose="020F0502020204030204" pitchFamily="34" charset="0"/>
              </a:rPr>
              <a:t>Llandrillo</a:t>
            </a:r>
            <a:r>
              <a:rPr lang="en-GB" sz="1400" dirty="0">
                <a:latin typeface="Calibri" panose="020F0502020204030204" pitchFamily="34" charset="0"/>
              </a:rPr>
              <a:t> Menai and provides training and support to businesses across the region.  The programme is open to businesses in the counties of Flintshire, Denbighshire, Conwy, Gwynedd and Ynys Môn.  For more information and to sign up: </a:t>
            </a:r>
          </a:p>
          <a:p>
            <a:pPr lvl="1">
              <a:spcBef>
                <a:spcPts val="0"/>
              </a:spcBef>
            </a:pPr>
            <a:r>
              <a:rPr lang="en-GB" sz="1400" dirty="0">
                <a:latin typeface="Calibri" panose="020F0502020204030204" pitchFamily="34" charset="0"/>
              </a:rPr>
              <a:t>Green Digital Academy | </a:t>
            </a:r>
            <a:r>
              <a:rPr lang="en-GB" sz="1400" dirty="0" err="1">
                <a:latin typeface="Calibri" panose="020F0502020204030204" pitchFamily="34" charset="0"/>
              </a:rPr>
              <a:t>Busnes@LlandrilloMenai</a:t>
            </a:r>
            <a:r>
              <a:rPr lang="en-GB" sz="1400" dirty="0">
                <a:latin typeface="Calibri" panose="020F0502020204030204" pitchFamily="34" charset="0"/>
              </a:rPr>
              <a:t> (gllm.ac.uk) </a:t>
            </a:r>
            <a:r>
              <a:rPr lang="en-GB" sz="1400" dirty="0">
                <a:latin typeface="Calibri" panose="020F0502020204030204" pitchFamily="34" charset="0"/>
                <a:hlinkClick r:id="rId2"/>
              </a:rPr>
              <a:t>green.digital@gllm.ac.uk</a:t>
            </a:r>
            <a:r>
              <a:rPr lang="en-GB" sz="1400" dirty="0">
                <a:latin typeface="Calibri" panose="020F0502020204030204" pitchFamily="34" charset="0"/>
              </a:rPr>
              <a:t>  / 08445 460 460</a:t>
            </a:r>
            <a:r>
              <a:rPr lang="en-GB" sz="1400" dirty="0">
                <a:effectLst/>
                <a:latin typeface="Calibri" panose="020F0502020204030204" pitchFamily="34" charset="0"/>
              </a:rPr>
              <a:t> or visit : </a:t>
            </a:r>
            <a:r>
              <a:rPr lang="en-GB" sz="1400" dirty="0">
                <a:effectLst/>
                <a:latin typeface="Calibri" panose="020F0502020204030204" pitchFamily="34" charset="0"/>
                <a:hlinkClick r:id="rId3"/>
              </a:rPr>
              <a:t>https://www.gllm.ac.uk/busnes/projects/green-digital-academy</a:t>
            </a:r>
            <a:endParaRPr lang="en-GB" sz="1400" dirty="0">
              <a:effectLst/>
              <a:latin typeface="Calibri" panose="020F0502020204030204" pitchFamily="34" charset="0"/>
            </a:endParaRPr>
          </a:p>
          <a:p>
            <a:pPr lvl="1">
              <a:spcBef>
                <a:spcPts val="0"/>
              </a:spcBef>
            </a:pPr>
            <a:endParaRPr lang="en-GB" sz="1400" dirty="0">
              <a:latin typeface="Calibri" panose="020F0502020204030204" pitchFamily="34" charset="0"/>
            </a:endParaRPr>
          </a:p>
          <a:p>
            <a:pPr marR="0">
              <a:spcBef>
                <a:spcPts val="0"/>
              </a:spcBef>
              <a:spcAft>
                <a:spcPts val="0"/>
              </a:spcAft>
            </a:pPr>
            <a:r>
              <a:rPr lang="en-GB" sz="1400" b="1" dirty="0">
                <a:effectLst/>
                <a:latin typeface="Calibri" panose="020F0502020204030204" pitchFamily="34" charset="0"/>
              </a:rPr>
              <a:t>Flexible Skills Programme</a:t>
            </a:r>
          </a:p>
          <a:p>
            <a:pPr lvl="1">
              <a:spcBef>
                <a:spcPts val="0"/>
              </a:spcBef>
            </a:pPr>
            <a:r>
              <a:rPr lang="en-GB" sz="1400" dirty="0">
                <a:effectLst/>
                <a:latin typeface="Calibri" panose="020F0502020204030204" pitchFamily="34" charset="0"/>
              </a:rPr>
              <a:t>Upskilling your employees with the Flexible Skills Programme Partnership Projects</a:t>
            </a:r>
          </a:p>
          <a:p>
            <a:pPr lvl="1">
              <a:spcBef>
                <a:spcPts val="0"/>
              </a:spcBef>
            </a:pPr>
            <a:r>
              <a:rPr lang="en-GB" sz="1400" dirty="0">
                <a:effectLst/>
                <a:latin typeface="Calibri" panose="020F0502020204030204" pitchFamily="34" charset="0"/>
              </a:rPr>
              <a:t>Our programmes may be able to help you with financial support towards upskilling your staff.  We currently have specific programmes to help you:</a:t>
            </a:r>
          </a:p>
          <a:p>
            <a:pPr lvl="1">
              <a:spcBef>
                <a:spcPts val="0"/>
              </a:spcBef>
            </a:pPr>
            <a:r>
              <a:rPr lang="en-GB" sz="1400" dirty="0">
                <a:effectLst/>
                <a:latin typeface="Calibri" panose="020F0502020204030204" pitchFamily="34" charset="0"/>
              </a:rPr>
              <a:t>develop advanced digital skills;</a:t>
            </a:r>
          </a:p>
          <a:p>
            <a:pPr lvl="2">
              <a:spcBef>
                <a:spcPts val="0"/>
              </a:spcBef>
            </a:pPr>
            <a:r>
              <a:rPr lang="en-GB" sz="1400" dirty="0">
                <a:effectLst/>
                <a:latin typeface="Calibri" panose="020F0502020204030204" pitchFamily="34" charset="0"/>
              </a:rPr>
              <a:t>address export related skills challenges</a:t>
            </a:r>
          </a:p>
          <a:p>
            <a:pPr lvl="2">
              <a:spcBef>
                <a:spcPts val="0"/>
              </a:spcBef>
            </a:pPr>
            <a:r>
              <a:rPr lang="en-GB" sz="1400" dirty="0">
                <a:effectLst/>
                <a:latin typeface="Calibri" panose="020F0502020204030204" pitchFamily="34" charset="0"/>
              </a:rPr>
              <a:t>support skills gaps in the Engineering and Manufacturing Sector</a:t>
            </a:r>
          </a:p>
          <a:p>
            <a:pPr lvl="2">
              <a:spcBef>
                <a:spcPts val="0"/>
              </a:spcBef>
            </a:pPr>
            <a:r>
              <a:rPr lang="en-GB" sz="1400" dirty="0">
                <a:effectLst/>
                <a:latin typeface="Calibri" panose="020F0502020204030204" pitchFamily="34" charset="0"/>
              </a:rPr>
              <a:t>support skills gaps and upskilling in the Creative Sector</a:t>
            </a:r>
          </a:p>
          <a:p>
            <a:pPr lvl="2">
              <a:spcBef>
                <a:spcPts val="0"/>
              </a:spcBef>
            </a:pPr>
            <a:r>
              <a:rPr lang="en-GB" sz="1400" dirty="0">
                <a:effectLst/>
                <a:latin typeface="Calibri" panose="020F0502020204030204" pitchFamily="34" charset="0"/>
              </a:rPr>
              <a:t>support the development of skills to help address </a:t>
            </a:r>
            <a:r>
              <a:rPr lang="en-GB" sz="1400" u="sng" dirty="0">
                <a:effectLst/>
                <a:latin typeface="Calibri" panose="020F0502020204030204" pitchFamily="34" charset="0"/>
              </a:rPr>
              <a:t>Net Zero challenges</a:t>
            </a:r>
          </a:p>
          <a:p>
            <a:pPr lvl="2">
              <a:spcBef>
                <a:spcPts val="0"/>
              </a:spcBef>
            </a:pPr>
            <a:r>
              <a:rPr lang="en-GB" sz="1400" dirty="0">
                <a:effectLst/>
                <a:latin typeface="Calibri" panose="020F0502020204030204" pitchFamily="34" charset="0"/>
              </a:rPr>
              <a:t>support skills gaps and upskilling in the Tourism and Hospitality Sector</a:t>
            </a:r>
          </a:p>
          <a:p>
            <a:pPr lvl="1">
              <a:spcBef>
                <a:spcPts val="0"/>
              </a:spcBef>
            </a:pPr>
            <a:r>
              <a:rPr lang="en-GB" sz="1400" dirty="0">
                <a:effectLst/>
                <a:latin typeface="Calibri" panose="020F0502020204030204" pitchFamily="34" charset="0"/>
                <a:hlinkClick r:id="rId4"/>
              </a:rPr>
              <a:t>https://businesswales.gov.wales/skillsgateway/flexible-skills-programme</a:t>
            </a:r>
            <a:r>
              <a:rPr lang="en-GB" sz="1400" dirty="0">
                <a:effectLst/>
                <a:latin typeface="Calibri" panose="020F0502020204030204" pitchFamily="34" charset="0"/>
              </a:rPr>
              <a:t> </a:t>
            </a:r>
          </a:p>
          <a:p>
            <a:pPr marR="0">
              <a:spcBef>
                <a:spcPts val="0"/>
              </a:spcBef>
              <a:spcAft>
                <a:spcPts val="0"/>
              </a:spcAft>
            </a:pPr>
            <a:endParaRPr lang="en-GB" sz="1400" b="1" dirty="0">
              <a:effectLst/>
              <a:latin typeface="Calibri" panose="020F0502020204030204" pitchFamily="34" charset="0"/>
            </a:endParaRPr>
          </a:p>
          <a:p>
            <a:pPr marR="0">
              <a:spcBef>
                <a:spcPts val="0"/>
              </a:spcBef>
              <a:spcAft>
                <a:spcPts val="0"/>
              </a:spcAft>
            </a:pPr>
            <a:endParaRPr lang="en-GB" sz="1400" dirty="0">
              <a:latin typeface="Calibri" panose="020F0502020204030204" pitchFamily="34" charset="0"/>
            </a:endParaRPr>
          </a:p>
          <a:p>
            <a:endParaRPr lang="en-GB" sz="1400" dirty="0"/>
          </a:p>
        </p:txBody>
      </p:sp>
      <p:sp>
        <p:nvSpPr>
          <p:cNvPr id="4" name="Content Placeholder 6">
            <a:extLst>
              <a:ext uri="{FF2B5EF4-FFF2-40B4-BE49-F238E27FC236}">
                <a16:creationId xmlns:a16="http://schemas.microsoft.com/office/drawing/2014/main" id="{CCAD4B03-F30B-9D33-A971-6C5FF372ADF0}"/>
              </a:ext>
            </a:extLst>
          </p:cNvPr>
          <p:cNvSpPr txBox="1">
            <a:spLocks/>
          </p:cNvSpPr>
          <p:nvPr/>
        </p:nvSpPr>
        <p:spPr>
          <a:xfrm>
            <a:off x="125311" y="370392"/>
            <a:ext cx="8825742" cy="5036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600" dirty="0">
                <a:solidFill>
                  <a:schemeClr val="bg1"/>
                </a:solidFill>
              </a:rPr>
              <a:t>Additional Information and Support (1)</a:t>
            </a:r>
          </a:p>
          <a:p>
            <a:endParaRPr lang="en-GB" dirty="0"/>
          </a:p>
        </p:txBody>
      </p:sp>
    </p:spTree>
    <p:extLst>
      <p:ext uri="{BB962C8B-B14F-4D97-AF65-F5344CB8AC3E}">
        <p14:creationId xmlns:p14="http://schemas.microsoft.com/office/powerpoint/2010/main" val="379991793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53739</TotalTime>
  <Words>3093</Words>
  <Application>Microsoft Macintosh PowerPoint</Application>
  <PresentationFormat>On-screen Show (4:3)</PresentationFormat>
  <Paragraphs>176</Paragraphs>
  <Slides>16</Slides>
  <Notes>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16</vt:i4>
      </vt:variant>
    </vt:vector>
  </HeadingPairs>
  <TitlesOfParts>
    <vt:vector size="23" baseType="lpstr">
      <vt:lpstr>Arial</vt:lpstr>
      <vt:lpstr>Calibri</vt:lpstr>
      <vt:lpstr>Neue Plak</vt:lpstr>
      <vt:lpstr>Symbol</vt:lpstr>
      <vt:lpstr>Office Theme</vt:lpstr>
      <vt:lpstr>Worksheet</vt:lpstr>
      <vt:lpstr>Document</vt:lpstr>
      <vt:lpstr>Supply Chain Decarbonisation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Skippy bird</dc:creator>
  <cp:lastModifiedBy>Sunmi Babalola</cp:lastModifiedBy>
  <cp:revision>121</cp:revision>
  <dcterms:created xsi:type="dcterms:W3CDTF">2019-08-15T12:49:25Z</dcterms:created>
  <dcterms:modified xsi:type="dcterms:W3CDTF">2024-10-31T16:27:49Z</dcterms:modified>
</cp:coreProperties>
</file>